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handoutMasterIdLst>
    <p:handoutMasterId r:id="rId21"/>
  </p:handoutMasterIdLst>
  <p:sldIdLst>
    <p:sldId id="294" r:id="rId3"/>
    <p:sldId id="257" r:id="rId4"/>
    <p:sldId id="295" r:id="rId5"/>
    <p:sldId id="296" r:id="rId6"/>
    <p:sldId id="312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3" r:id="rId19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8" autoAdjust="0"/>
    <p:restoredTop sz="94660"/>
  </p:normalViewPr>
  <p:slideViewPr>
    <p:cSldViewPr>
      <p:cViewPr varScale="1">
        <p:scale>
          <a:sx n="94" d="100"/>
          <a:sy n="94" d="100"/>
        </p:scale>
        <p:origin x="-14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F9343C-6D6D-4029-8FC3-6337FC084D12}" type="datetimeFigureOut">
              <a:rPr lang="da-DK" smtClean="0"/>
              <a:t>27-05-2015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a-DK" smtClean="0"/>
              <a:t>FIG Working Week 2015</a:t>
            </a:r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55404D-A872-4746-96FA-D44A86DACBB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439482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68D4AFC1-3879-47AA-94F6-3BAB51237D57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r>
              <a:rPr lang="en-US" smtClean="0"/>
              <a:t>FIG Working Week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3037E875-9850-40D7-84DF-1C3F2E941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97809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7E875-9850-40D7-84DF-1C3F2E94123A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 Working Week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818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9FD73D3-3543-485F-AD84-CA14EF00B1D0}" type="slidenum">
              <a:rPr lang="id-ID" smtClean="0">
                <a:latin typeface="Calibri" pitchFamily="34" charset="0"/>
              </a:rPr>
              <a:pPr eaLnBrk="1" hangingPunct="1"/>
              <a:t>10</a:t>
            </a:fld>
            <a:endParaRPr lang="id-ID" smtClean="0">
              <a:latin typeface="Calibri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FIG Working Week 2015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2BE91FE-F9FB-4A25-9089-10388CFBE5D4}" type="slidenum">
              <a:rPr lang="id-ID" smtClean="0">
                <a:latin typeface="Calibri" pitchFamily="34" charset="0"/>
              </a:rPr>
              <a:pPr eaLnBrk="1" hangingPunct="1"/>
              <a:t>12</a:t>
            </a:fld>
            <a:endParaRPr lang="id-ID" smtClean="0">
              <a:latin typeface="Calibri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FIG Working Week 2015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004F-B894-4EC2-9B3F-AC81D6E0523D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E4EF1-060C-434A-83FC-3EE9136E1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755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004F-B894-4EC2-9B3F-AC81D6E0523D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E4EF1-060C-434A-83FC-3EE9136E1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695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004F-B894-4EC2-9B3F-AC81D6E0523D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E4EF1-060C-434A-83FC-3EE9136E1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820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075EA-3BBB-4DFA-9075-489EE38DAF2D}" type="datetime1">
              <a:rPr lang="id-ID"/>
              <a:pPr>
                <a:defRPr/>
              </a:pPr>
              <a:t>27/05/2015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>
                <a:solidFill>
                  <a:prstClr val="black">
                    <a:tint val="75000"/>
                  </a:prstClr>
                </a:solidFill>
              </a:rPr>
              <a:t>FIG Congress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DFD98-F055-4C93-A1D0-A6E5C1FA90C4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1608433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67C9A-8E41-497B-BA25-072D32BCAB9F}" type="datetime1">
              <a:rPr lang="id-ID"/>
              <a:pPr>
                <a:defRPr/>
              </a:pPr>
              <a:t>27/05/2015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>
                <a:solidFill>
                  <a:prstClr val="black">
                    <a:tint val="75000"/>
                  </a:prstClr>
                </a:solidFill>
              </a:rPr>
              <a:t>FIG Congress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08BB4-9A4D-4763-8757-5E821C5A057C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34075254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08770-1B86-4A9C-8411-76FF7AC8ACE4}" type="datetime1">
              <a:rPr lang="id-ID"/>
              <a:pPr>
                <a:defRPr/>
              </a:pPr>
              <a:t>27/05/2015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>
                <a:solidFill>
                  <a:prstClr val="black">
                    <a:tint val="75000"/>
                  </a:prstClr>
                </a:solidFill>
              </a:rPr>
              <a:t>FIG Congress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13F36-B7A7-4CC2-9133-779359F09C93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45043802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173EB-4332-4898-94D0-A0B85C66381C}" type="datetime1">
              <a:rPr lang="id-ID"/>
              <a:pPr>
                <a:defRPr/>
              </a:pPr>
              <a:t>27/05/2015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>
                <a:solidFill>
                  <a:prstClr val="black">
                    <a:tint val="75000"/>
                  </a:prstClr>
                </a:solidFill>
              </a:rPr>
              <a:t>FIG Congress 2014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43466-5DF3-48FD-B277-9E40D24AF866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96686605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7ECC1-0634-46BA-A367-5D638AD4F082}" type="datetime1">
              <a:rPr lang="id-ID"/>
              <a:pPr>
                <a:defRPr/>
              </a:pPr>
              <a:t>27/05/2015</a:t>
            </a:fld>
            <a:endParaRPr lang="id-ID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>
                <a:solidFill>
                  <a:prstClr val="black">
                    <a:tint val="75000"/>
                  </a:prstClr>
                </a:solidFill>
              </a:rPr>
              <a:t>FIG Congress 2014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6BE2C-B86D-4750-A524-BA81EB17977D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83735147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FD90F-D746-4703-B0B3-AE630DB9367B}" type="datetime1">
              <a:rPr lang="id-ID"/>
              <a:pPr>
                <a:defRPr/>
              </a:pPr>
              <a:t>27/05/2015</a:t>
            </a:fld>
            <a:endParaRPr lang="id-ID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>
                <a:solidFill>
                  <a:prstClr val="black">
                    <a:tint val="75000"/>
                  </a:prstClr>
                </a:solidFill>
              </a:rPr>
              <a:t>FIG Congress 2014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7BAED-D0C7-43A0-AA6C-5FE2EE1C88BA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39184066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C0464-34C9-4E15-8897-E7754946AEA4}" type="datetime1">
              <a:rPr lang="id-ID"/>
              <a:pPr>
                <a:defRPr/>
              </a:pPr>
              <a:t>27/05/2015</a:t>
            </a:fld>
            <a:endParaRPr lang="id-ID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>
                <a:solidFill>
                  <a:prstClr val="black">
                    <a:tint val="75000"/>
                  </a:prstClr>
                </a:solidFill>
              </a:rPr>
              <a:t>FIG Congress 2014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A2D71-1BB2-4E32-B763-0CC8B4CFF896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62148618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2812D-90A3-4DD8-BE43-D3ABB88DFE9D}" type="datetime1">
              <a:rPr lang="id-ID"/>
              <a:pPr>
                <a:defRPr/>
              </a:pPr>
              <a:t>27/05/2015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>
                <a:solidFill>
                  <a:prstClr val="black">
                    <a:tint val="75000"/>
                  </a:prstClr>
                </a:solidFill>
              </a:rPr>
              <a:t>FIG Congress 2014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A4D22-D3FF-4EFE-87BC-2C93D3D72122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3176962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004F-B894-4EC2-9B3F-AC81D6E0523D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E4EF1-060C-434A-83FC-3EE9136E1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9759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d-ID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4057A-0907-4790-9729-01FD12F6CAEC}" type="datetime1">
              <a:rPr lang="id-ID"/>
              <a:pPr>
                <a:defRPr/>
              </a:pPr>
              <a:t>27/05/2015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>
                <a:solidFill>
                  <a:prstClr val="black">
                    <a:tint val="75000"/>
                  </a:prstClr>
                </a:solidFill>
              </a:rPr>
              <a:t>FIG Congress 2014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CAD51-A1CF-4503-87D6-0EBB682A4307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58167886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0ECEA-3B4D-4765-9EE6-B4BA79C26A01}" type="datetime1">
              <a:rPr lang="id-ID"/>
              <a:pPr>
                <a:defRPr/>
              </a:pPr>
              <a:t>27/05/2015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>
                <a:solidFill>
                  <a:prstClr val="black">
                    <a:tint val="75000"/>
                  </a:prstClr>
                </a:solidFill>
              </a:rPr>
              <a:t>FIG Congress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43AAF-E1F2-4540-A67F-3FFFCCE850E8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21198871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1862C-6642-4B3B-BF84-2240C706CE76}" type="datetime1">
              <a:rPr lang="id-ID"/>
              <a:pPr>
                <a:defRPr/>
              </a:pPr>
              <a:t>27/05/2015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>
                <a:solidFill>
                  <a:prstClr val="black">
                    <a:tint val="75000"/>
                  </a:prstClr>
                </a:solidFill>
              </a:rPr>
              <a:t>FIG Congress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1631C-DD62-4D44-A7DA-1D05AE14B996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1077114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004F-B894-4EC2-9B3F-AC81D6E0523D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E4EF1-060C-434A-83FC-3EE9136E1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235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004F-B894-4EC2-9B3F-AC81D6E0523D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E4EF1-060C-434A-83FC-3EE9136E1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727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004F-B894-4EC2-9B3F-AC81D6E0523D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E4EF1-060C-434A-83FC-3EE9136E1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703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004F-B894-4EC2-9B3F-AC81D6E0523D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E4EF1-060C-434A-83FC-3EE9136E1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36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004F-B894-4EC2-9B3F-AC81D6E0523D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E4EF1-060C-434A-83FC-3EE9136E1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325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004F-B894-4EC2-9B3F-AC81D6E0523D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E4EF1-060C-434A-83FC-3EE9136E1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793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004F-B894-4EC2-9B3F-AC81D6E0523D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E4EF1-060C-434A-83FC-3EE9136E1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620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3004F-B894-4EC2-9B3F-AC81D6E0523D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4EF1-060C-434A-83FC-3EE9136E1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55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id-ID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0A1B0C-9525-4175-BC54-F55EA37324B0}" type="datetime1">
              <a:rPr lang="id-ID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27/05/2015</a:t>
            </a:fld>
            <a:endParaRPr lang="id-ID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id-ID">
                <a:solidFill>
                  <a:prstClr val="black">
                    <a:tint val="75000"/>
                  </a:prstClr>
                </a:solidFill>
              </a:rPr>
              <a:t>FIG Congress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31A66E-C406-4FED-AA65-0D1419507C79}" type="slidenum">
              <a:rPr lang="id-ID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d-ID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263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ackground-Biru-gunungan_Footer-2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3" b="8753"/>
          <a:stretch>
            <a:fillRect/>
          </a:stretch>
        </p:blipFill>
        <p:spPr>
          <a:xfrm>
            <a:off x="0" y="-20782"/>
            <a:ext cx="9144000" cy="6858000"/>
          </a:xfr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3204881" y="3733800"/>
            <a:ext cx="5607023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1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itle 27"/>
          <p:cNvSpPr txBox="1">
            <a:spLocks/>
          </p:cNvSpPr>
          <p:nvPr/>
        </p:nvSpPr>
        <p:spPr>
          <a:xfrm>
            <a:off x="2667000" y="2656340"/>
            <a:ext cx="6081713" cy="2790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b="1" dirty="0" smtClean="0">
                <a:solidFill>
                  <a:schemeClr val="bg1"/>
                </a:solidFill>
              </a:rPr>
              <a:t>QUALITY IMPROVEMENT OF GOVERNMENT ACCOUNTABILITY AND PERFORMANCE REPORT</a:t>
            </a:r>
            <a:r>
              <a:rPr lang="id-ID" sz="3600" dirty="0" smtClean="0">
                <a:solidFill>
                  <a:schemeClr val="bg1"/>
                </a:solidFill>
              </a:rPr>
              <a:t/>
            </a:r>
            <a:br>
              <a:rPr lang="id-ID" sz="3600" dirty="0" smtClean="0">
                <a:solidFill>
                  <a:schemeClr val="bg1"/>
                </a:solidFill>
              </a:rPr>
            </a:br>
            <a:r>
              <a:rPr lang="id-ID" sz="3600" dirty="0" smtClean="0">
                <a:solidFill>
                  <a:schemeClr val="bg1"/>
                </a:solidFill>
              </a:rPr>
              <a:t/>
            </a:r>
            <a:br>
              <a:rPr lang="id-ID" sz="3600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>Yanti C. SACAPRAWIRA, </a:t>
            </a:r>
            <a:r>
              <a:rPr lang="en-US" sz="2400" b="1" dirty="0" err="1" smtClean="0">
                <a:solidFill>
                  <a:schemeClr val="bg1"/>
                </a:solidFill>
              </a:rPr>
              <a:t>Setyo</a:t>
            </a:r>
            <a:r>
              <a:rPr lang="en-US" sz="2400" b="1" dirty="0" smtClean="0">
                <a:solidFill>
                  <a:schemeClr val="bg1"/>
                </a:solidFill>
              </a:rPr>
              <a:t> ANGGRAINI, </a:t>
            </a:r>
          </a:p>
          <a:p>
            <a:pPr>
              <a:defRPr/>
            </a:pPr>
            <a:r>
              <a:rPr lang="en-US" sz="2400" b="1" dirty="0" err="1" smtClean="0">
                <a:solidFill>
                  <a:schemeClr val="bg1"/>
                </a:solidFill>
              </a:rPr>
              <a:t>Memby</a:t>
            </a:r>
            <a:r>
              <a:rPr lang="en-US" sz="2400" b="1" dirty="0" smtClean="0">
                <a:solidFill>
                  <a:schemeClr val="bg1"/>
                </a:solidFill>
              </a:rPr>
              <a:t> U. PRATAMA</a:t>
            </a:r>
            <a:endParaRPr lang="da-DK" sz="2400" b="1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da-DK" sz="2400" b="1" dirty="0" smtClean="0">
                <a:solidFill>
                  <a:schemeClr val="bg1"/>
                </a:solidFill>
              </a:rPr>
              <a:t>Goverment Employee of Ministry of Agrarian and Spatial Planning/National Land Agency Indonesia</a:t>
            </a:r>
            <a:r>
              <a:rPr lang="id-ID" sz="2400" dirty="0" smtClean="0">
                <a:solidFill>
                  <a:schemeClr val="bg1"/>
                </a:solidFill>
              </a:rPr>
              <a:t/>
            </a:r>
            <a:br>
              <a:rPr lang="id-ID" sz="2400" dirty="0" smtClean="0">
                <a:solidFill>
                  <a:schemeClr val="bg1"/>
                </a:solidFill>
              </a:rPr>
            </a:br>
            <a:endParaRPr lang="id-ID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10" name="Title 27"/>
          <p:cNvSpPr txBox="1">
            <a:spLocks/>
          </p:cNvSpPr>
          <p:nvPr/>
        </p:nvSpPr>
        <p:spPr>
          <a:xfrm>
            <a:off x="0" y="5589588"/>
            <a:ext cx="9144000" cy="854075"/>
          </a:xfrm>
          <a:prstGeom prst="rect">
            <a:avLst/>
          </a:prstGeom>
        </p:spPr>
        <p:txBody>
          <a:bodyPr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id-ID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FIG Congress 201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5</a:t>
            </a:r>
            <a:endParaRPr lang="id-ID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ootlight MT Light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>
                <a:solidFill>
                  <a:schemeClr val="bg1"/>
                </a:solidFill>
                <a:latin typeface="Footlight MT Light" pitchFamily="18" charset="0"/>
              </a:rPr>
              <a:t>From the Wisdom of the Ages to the Challenges of the Modern </a:t>
            </a:r>
            <a:r>
              <a:rPr lang="en-US" sz="2000" b="1" dirty="0" smtClean="0">
                <a:solidFill>
                  <a:schemeClr val="bg1"/>
                </a:solidFill>
                <a:latin typeface="Footlight MT Light" pitchFamily="18" charset="0"/>
              </a:rPr>
              <a:t>World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Sofia </a:t>
            </a:r>
            <a:r>
              <a:rPr lang="id-ID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,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17</a:t>
            </a:r>
            <a:r>
              <a:rPr lang="id-ID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– 21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Mei </a:t>
            </a:r>
            <a:r>
              <a:rPr lang="id-ID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201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5</a:t>
            </a:r>
            <a:r>
              <a:rPr lang="id-ID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 </a:t>
            </a:r>
            <a:endParaRPr lang="id-ID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ootlight MT Light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663" y="228600"/>
            <a:ext cx="1938337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373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27"/>
          <p:cNvSpPr txBox="1">
            <a:spLocks/>
          </p:cNvSpPr>
          <p:nvPr/>
        </p:nvSpPr>
        <p:spPr>
          <a:xfrm>
            <a:off x="0" y="5560565"/>
            <a:ext cx="7772400" cy="854075"/>
          </a:xfrm>
          <a:prstGeom prst="rect">
            <a:avLst/>
          </a:prstGeom>
        </p:spPr>
        <p:txBody>
          <a:bodyPr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id-ID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FIG Congress 201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5</a:t>
            </a:r>
            <a:endParaRPr lang="id-ID" sz="2000" b="1" dirty="0">
              <a:effectLst>
                <a:outerShdw blurRad="38100" dist="38100" dir="2700000" algn="tl">
                  <a:srgbClr val="C0C0C0"/>
                </a:outerShdw>
              </a:effectLst>
              <a:latin typeface="Footlight MT Light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>
                <a:latin typeface="Footlight MT Light" pitchFamily="18" charset="0"/>
              </a:rPr>
              <a:t>From the Wisdom of the Ages to the Challenges of the Modern World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Sofia </a:t>
            </a:r>
            <a:r>
              <a:rPr lang="id-ID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, 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17</a:t>
            </a:r>
            <a:r>
              <a:rPr lang="id-ID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– 21 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Mei </a:t>
            </a:r>
            <a:r>
              <a:rPr lang="id-ID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201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5</a:t>
            </a:r>
            <a:r>
              <a:rPr lang="id-ID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 </a:t>
            </a:r>
            <a:endParaRPr lang="id-ID" sz="2200" b="1" dirty="0">
              <a:effectLst>
                <a:outerShdw blurRad="38100" dist="38100" dir="2700000" algn="tl">
                  <a:srgbClr val="C0C0C0"/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39750" y="260350"/>
            <a:ext cx="8424863" cy="115252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4000" dirty="0" err="1"/>
              <a:t>Organitation</a:t>
            </a:r>
            <a:r>
              <a:rPr lang="en-US" sz="4000" dirty="0"/>
              <a:t> Structure </a:t>
            </a:r>
          </a:p>
        </p:txBody>
      </p:sp>
      <p:sp>
        <p:nvSpPr>
          <p:cNvPr id="3" name="Rectangle 2"/>
          <p:cNvSpPr/>
          <p:nvPr/>
        </p:nvSpPr>
        <p:spPr>
          <a:xfrm>
            <a:off x="2771775" y="1773238"/>
            <a:ext cx="3671888" cy="790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270" name="TextBox 3"/>
          <p:cNvSpPr txBox="1">
            <a:spLocks noChangeArrowheads="1"/>
          </p:cNvSpPr>
          <p:nvPr/>
        </p:nvSpPr>
        <p:spPr bwMode="auto">
          <a:xfrm>
            <a:off x="2916238" y="1847850"/>
            <a:ext cx="34559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/>
              <a:t>Minister </a:t>
            </a:r>
            <a:r>
              <a:rPr lang="en-US" dirty="0"/>
              <a:t>of Agrarian and Spatial Planning/National Land Agency</a:t>
            </a:r>
          </a:p>
        </p:txBody>
      </p:sp>
      <p:sp>
        <p:nvSpPr>
          <p:cNvPr id="7" name="Rectangle 6"/>
          <p:cNvSpPr/>
          <p:nvPr/>
        </p:nvSpPr>
        <p:spPr>
          <a:xfrm>
            <a:off x="250825" y="3068638"/>
            <a:ext cx="1368425" cy="1655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272" name="TextBox 7"/>
          <p:cNvSpPr txBox="1">
            <a:spLocks noChangeArrowheads="1"/>
          </p:cNvSpPr>
          <p:nvPr/>
        </p:nvSpPr>
        <p:spPr bwMode="auto">
          <a:xfrm>
            <a:off x="250825" y="3068638"/>
            <a:ext cx="13684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Deputy of Survey and Land Cadastre</a:t>
            </a:r>
          </a:p>
        </p:txBody>
      </p:sp>
      <p:sp>
        <p:nvSpPr>
          <p:cNvPr id="11273" name="TextBox 9"/>
          <p:cNvSpPr txBox="1">
            <a:spLocks noChangeArrowheads="1"/>
          </p:cNvSpPr>
          <p:nvPr/>
        </p:nvSpPr>
        <p:spPr bwMode="auto">
          <a:xfrm>
            <a:off x="2087563" y="3355975"/>
            <a:ext cx="13684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Deputy of Survey and Land Cadastre</a:t>
            </a:r>
          </a:p>
        </p:txBody>
      </p:sp>
      <p:sp>
        <p:nvSpPr>
          <p:cNvPr id="11274" name="TextBox 11"/>
          <p:cNvSpPr txBox="1">
            <a:spLocks noChangeArrowheads="1"/>
          </p:cNvSpPr>
          <p:nvPr/>
        </p:nvSpPr>
        <p:spPr bwMode="auto">
          <a:xfrm>
            <a:off x="5759450" y="3297238"/>
            <a:ext cx="13684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Deputy of Survey and Land Cadastre</a:t>
            </a:r>
          </a:p>
        </p:txBody>
      </p:sp>
      <p:sp>
        <p:nvSpPr>
          <p:cNvPr id="11275" name="TextBox 12"/>
          <p:cNvSpPr txBox="1">
            <a:spLocks noChangeArrowheads="1"/>
          </p:cNvSpPr>
          <p:nvPr/>
        </p:nvSpPr>
        <p:spPr bwMode="auto">
          <a:xfrm>
            <a:off x="7596188" y="3221038"/>
            <a:ext cx="13684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Deputy of Survey and Land Cadastre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908175" y="3059113"/>
            <a:ext cx="1436688" cy="1657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308850" y="3013075"/>
            <a:ext cx="1614488" cy="16557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635375" y="3036888"/>
            <a:ext cx="1368425" cy="1657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292725" y="3013075"/>
            <a:ext cx="1655763" cy="16557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280" name="TextBox 17"/>
          <p:cNvSpPr txBox="1">
            <a:spLocks noChangeArrowheads="1"/>
          </p:cNvSpPr>
          <p:nvPr/>
        </p:nvSpPr>
        <p:spPr bwMode="auto">
          <a:xfrm>
            <a:off x="1908175" y="3216275"/>
            <a:ext cx="14366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Deputy Of Land Rights And Land Registration</a:t>
            </a:r>
          </a:p>
        </p:txBody>
      </p:sp>
      <p:sp>
        <p:nvSpPr>
          <p:cNvPr id="11281" name="TextBox 18"/>
          <p:cNvSpPr txBox="1">
            <a:spLocks noChangeArrowheads="1"/>
          </p:cNvSpPr>
          <p:nvPr/>
        </p:nvSpPr>
        <p:spPr bwMode="auto">
          <a:xfrm>
            <a:off x="3635375" y="3149600"/>
            <a:ext cx="1566863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Deputy of Regulation and Arrangement of Land</a:t>
            </a:r>
          </a:p>
        </p:txBody>
      </p:sp>
      <p:sp>
        <p:nvSpPr>
          <p:cNvPr id="11282" name="TextBox 19"/>
          <p:cNvSpPr txBox="1">
            <a:spLocks noChangeArrowheads="1"/>
          </p:cNvSpPr>
          <p:nvPr/>
        </p:nvSpPr>
        <p:spPr bwMode="auto">
          <a:xfrm>
            <a:off x="5202238" y="3101975"/>
            <a:ext cx="1835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Deputy </a:t>
            </a:r>
            <a:r>
              <a:rPr lang="en-US" dirty="0" smtClean="0"/>
              <a:t>of </a:t>
            </a:r>
            <a:r>
              <a:rPr lang="en-US" dirty="0"/>
              <a:t>Control </a:t>
            </a:r>
            <a:r>
              <a:rPr lang="en-US" dirty="0" smtClean="0"/>
              <a:t>of </a:t>
            </a:r>
            <a:r>
              <a:rPr lang="en-US" dirty="0"/>
              <a:t>Land And Community Empowerment</a:t>
            </a:r>
          </a:p>
        </p:txBody>
      </p:sp>
      <p:sp>
        <p:nvSpPr>
          <p:cNvPr id="11283" name="TextBox 20"/>
          <p:cNvSpPr txBox="1">
            <a:spLocks noChangeArrowheads="1"/>
          </p:cNvSpPr>
          <p:nvPr/>
        </p:nvSpPr>
        <p:spPr bwMode="auto">
          <a:xfrm>
            <a:off x="7308850" y="3000375"/>
            <a:ext cx="1614488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Deputy </a:t>
            </a:r>
            <a:r>
              <a:rPr lang="en-US" dirty="0" smtClean="0"/>
              <a:t>of </a:t>
            </a:r>
            <a:r>
              <a:rPr lang="en-US" dirty="0"/>
              <a:t>Assessment </a:t>
            </a:r>
            <a:r>
              <a:rPr lang="en-US" dirty="0" smtClean="0"/>
              <a:t>and </a:t>
            </a:r>
            <a:r>
              <a:rPr lang="en-US" dirty="0"/>
              <a:t>Handling </a:t>
            </a:r>
            <a:r>
              <a:rPr lang="en-US" dirty="0" smtClean="0"/>
              <a:t>of </a:t>
            </a:r>
            <a:r>
              <a:rPr lang="en-US" dirty="0"/>
              <a:t>Disputes And Conflict Over Land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4319588" y="2563813"/>
            <a:ext cx="0" cy="2174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319588" y="2781300"/>
            <a:ext cx="39608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935038" y="2781300"/>
            <a:ext cx="33845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7" idx="0"/>
          </p:cNvCxnSpPr>
          <p:nvPr/>
        </p:nvCxnSpPr>
        <p:spPr>
          <a:xfrm>
            <a:off x="935038" y="2781300"/>
            <a:ext cx="0" cy="287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119813" y="2781300"/>
            <a:ext cx="0" cy="287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319588" y="2771775"/>
            <a:ext cx="0" cy="288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392238" y="3238500"/>
            <a:ext cx="0" cy="287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8274050" y="2797175"/>
            <a:ext cx="0" cy="288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660650" y="2794000"/>
            <a:ext cx="0" cy="287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435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27"/>
          <p:cNvSpPr txBox="1">
            <a:spLocks/>
          </p:cNvSpPr>
          <p:nvPr/>
        </p:nvSpPr>
        <p:spPr>
          <a:xfrm>
            <a:off x="0" y="5712970"/>
            <a:ext cx="7772400" cy="854075"/>
          </a:xfrm>
          <a:prstGeom prst="rect">
            <a:avLst/>
          </a:prstGeom>
        </p:spPr>
        <p:txBody>
          <a:bodyPr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id-ID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FIG Congress 201</a:t>
            </a: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5</a:t>
            </a:r>
            <a:endParaRPr lang="id-ID" sz="1600" b="1" dirty="0">
              <a:effectLst>
                <a:outerShdw blurRad="38100" dist="38100" dir="2700000" algn="tl">
                  <a:srgbClr val="C0C0C0"/>
                </a:outerShdw>
              </a:effectLst>
              <a:latin typeface="Footlight MT Light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1600" b="1" dirty="0">
                <a:latin typeface="Footlight MT Light" pitchFamily="18" charset="0"/>
              </a:rPr>
              <a:t>From the Wisdom of the Ages to the Challenges of the Modern World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Sofia </a:t>
            </a:r>
            <a:r>
              <a:rPr lang="id-ID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, </a:t>
            </a: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17</a:t>
            </a:r>
            <a:r>
              <a:rPr lang="id-ID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– 21 </a:t>
            </a: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Mei </a:t>
            </a:r>
            <a:r>
              <a:rPr lang="id-ID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201</a:t>
            </a: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5</a:t>
            </a:r>
            <a:r>
              <a:rPr lang="id-ID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 </a:t>
            </a:r>
            <a:endParaRPr lang="id-ID" b="1" dirty="0">
              <a:effectLst>
                <a:outerShdw blurRad="38100" dist="38100" dir="2700000" algn="tl">
                  <a:srgbClr val="C0C0C0"/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/>
              <a:t>LAKIP </a:t>
            </a:r>
            <a:r>
              <a:rPr lang="en-US" sz="3600" b="1" dirty="0" smtClean="0"/>
              <a:t>Assessment</a:t>
            </a:r>
            <a:endParaRPr lang="id-ID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590403"/>
              </p:ext>
            </p:extLst>
          </p:nvPr>
        </p:nvGraphicFramePr>
        <p:xfrm>
          <a:off x="611188" y="1492388"/>
          <a:ext cx="8064500" cy="4264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645"/>
                <a:gridCol w="2160339"/>
                <a:gridCol w="1799516"/>
              </a:tblGrid>
              <a:tr h="82447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Year</a:t>
                      </a:r>
                      <a:endParaRPr lang="en-US" sz="2000" dirty="0"/>
                    </a:p>
                  </a:txBody>
                  <a:tcPr marL="91436" marR="91436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Latest Values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of LAKIP</a:t>
                      </a:r>
                      <a:endParaRPr lang="en-US" sz="2000" dirty="0"/>
                    </a:p>
                  </a:txBody>
                  <a:tcPr marL="91436" marR="91436" marT="45712" marB="45712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91436" marR="91436" marT="45712" marB="45712"/>
                </a:tc>
              </a:tr>
              <a:tr h="63485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Deputy of Survey and Land </a:t>
                      </a:r>
                      <a:r>
                        <a:rPr lang="en-US" sz="2000" dirty="0" err="1" smtClean="0"/>
                        <a:t>Cadastre</a:t>
                      </a:r>
                      <a:endParaRPr lang="en-US" sz="2000" dirty="0"/>
                    </a:p>
                  </a:txBody>
                  <a:tcPr marL="91436" marR="91436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</a:t>
                      </a:r>
                      <a:endParaRPr lang="en-US" sz="2000" dirty="0"/>
                    </a:p>
                  </a:txBody>
                  <a:tcPr marL="91436" marR="91436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A; Great</a:t>
                      </a:r>
                      <a:r>
                        <a:rPr lang="en-US" sz="2000" baseline="0" dirty="0" smtClean="0"/>
                        <a:t>  </a:t>
                      </a:r>
                      <a:endParaRPr lang="en-US" sz="2000" dirty="0"/>
                    </a:p>
                  </a:txBody>
                  <a:tcPr marL="91436" marR="91436" marT="45712" marB="45712"/>
                </a:tc>
              </a:tr>
              <a:tr h="70117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Deputy Of Land Rights And Land Registration</a:t>
                      </a:r>
                      <a:endParaRPr lang="en-US" sz="2000" dirty="0"/>
                    </a:p>
                  </a:txBody>
                  <a:tcPr marL="91436" marR="91436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CC</a:t>
                      </a:r>
                      <a:endParaRPr lang="en-US" sz="2000" dirty="0"/>
                    </a:p>
                  </a:txBody>
                  <a:tcPr marL="91436" marR="91436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B; Good</a:t>
                      </a:r>
                      <a:endParaRPr lang="en-US" sz="2000" dirty="0"/>
                    </a:p>
                  </a:txBody>
                  <a:tcPr marL="91436" marR="91436" marT="45712" marB="45712"/>
                </a:tc>
              </a:tr>
              <a:tr h="7011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Deputy of Regulation and Arrangement of Land </a:t>
                      </a:r>
                      <a:endParaRPr lang="en-US" sz="2000" dirty="0"/>
                    </a:p>
                  </a:txBody>
                  <a:tcPr marL="91436" marR="91436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</a:t>
                      </a:r>
                      <a:endParaRPr lang="en-US" sz="2000" dirty="0"/>
                    </a:p>
                  </a:txBody>
                  <a:tcPr marL="91436" marR="91436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CC;</a:t>
                      </a:r>
                      <a:r>
                        <a:rPr lang="en-US" sz="2000" baseline="0" dirty="0" smtClean="0"/>
                        <a:t> Fair</a:t>
                      </a:r>
                      <a:endParaRPr lang="en-US" sz="2000" dirty="0"/>
                    </a:p>
                  </a:txBody>
                  <a:tcPr marL="91436" marR="91436" marT="45712" marB="45712"/>
                </a:tc>
              </a:tr>
              <a:tr h="7011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Deputy of Control of Land And Community Empowerment</a:t>
                      </a:r>
                      <a:endParaRPr lang="en-US" sz="2000" dirty="0"/>
                    </a:p>
                  </a:txBody>
                  <a:tcPr marL="91436" marR="91436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CC</a:t>
                      </a:r>
                      <a:endParaRPr lang="en-US" sz="2000" dirty="0"/>
                    </a:p>
                  </a:txBody>
                  <a:tcPr marL="91436" marR="91436" marT="45712" marB="45712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91436" marR="91436" marT="45712" marB="45712"/>
                </a:tc>
              </a:tr>
              <a:tr h="7011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Deputy For Assessment And Handling of Disputes And Conflict Over Land</a:t>
                      </a:r>
                      <a:endParaRPr lang="en-US" sz="2000" dirty="0"/>
                    </a:p>
                  </a:txBody>
                  <a:tcPr marL="91436" marR="91436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</a:t>
                      </a:r>
                      <a:endParaRPr lang="en-US" sz="2000" dirty="0"/>
                    </a:p>
                  </a:txBody>
                  <a:tcPr marL="91436" marR="91436" marT="45712" marB="45712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91436" marR="91436" marT="45712" marB="45712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323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27"/>
          <p:cNvSpPr txBox="1">
            <a:spLocks/>
          </p:cNvSpPr>
          <p:nvPr/>
        </p:nvSpPr>
        <p:spPr>
          <a:xfrm>
            <a:off x="0" y="5927725"/>
            <a:ext cx="7772400" cy="854075"/>
          </a:xfrm>
          <a:prstGeom prst="rect">
            <a:avLst/>
          </a:prstGeom>
        </p:spPr>
        <p:txBody>
          <a:bodyPr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id-ID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FIG Congress 201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5</a:t>
            </a:r>
            <a:endParaRPr lang="id-ID" sz="2000" b="1" dirty="0">
              <a:effectLst>
                <a:outerShdw blurRad="38100" dist="38100" dir="2700000" algn="tl">
                  <a:srgbClr val="C0C0C0"/>
                </a:outerShdw>
              </a:effectLst>
              <a:latin typeface="Footlight MT Light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>
                <a:latin typeface="Footlight MT Light" pitchFamily="18" charset="0"/>
              </a:rPr>
              <a:t>From the Wisdom of the Ages to the Challenges of the Modern World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Sofia </a:t>
            </a:r>
            <a:r>
              <a:rPr lang="id-ID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, 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17</a:t>
            </a:r>
            <a:r>
              <a:rPr lang="id-ID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– 21 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Mei </a:t>
            </a:r>
            <a:r>
              <a:rPr lang="id-ID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201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5</a:t>
            </a:r>
            <a:r>
              <a:rPr lang="id-ID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 </a:t>
            </a:r>
            <a:endParaRPr lang="id-ID" sz="2200" b="1" dirty="0">
              <a:effectLst>
                <a:outerShdw blurRad="38100" dist="38100" dir="2700000" algn="tl">
                  <a:srgbClr val="C0C0C0"/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39750" y="260350"/>
            <a:ext cx="8424863" cy="115252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dirty="0"/>
              <a:t>Categories ratings for LAKIP: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11188" y="1628775"/>
          <a:ext cx="8281987" cy="4294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121"/>
                <a:gridCol w="1152287"/>
                <a:gridCol w="1440359"/>
                <a:gridCol w="4897220"/>
              </a:tblGrid>
              <a:tr h="75133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 </a:t>
                      </a:r>
                      <a:endParaRPr lang="en-US" sz="2000" dirty="0"/>
                    </a:p>
                  </a:txBody>
                  <a:tcPr marL="91453" marR="91453" marT="45713" marB="45713"/>
                </a:tc>
                <a:tc>
                  <a:txBody>
                    <a:bodyPr/>
                    <a:lstStyle/>
                    <a:p>
                      <a:r>
                        <a:rPr lang="en-US" sz="20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Category</a:t>
                      </a:r>
                      <a:endParaRPr lang="en-US" sz="2000" dirty="0"/>
                    </a:p>
                  </a:txBody>
                  <a:tcPr marL="91453" marR="91453" marT="45713" marB="45713"/>
                </a:tc>
                <a:tc>
                  <a:txBody>
                    <a:bodyPr/>
                    <a:lstStyle/>
                    <a:p>
                      <a:r>
                        <a:rPr lang="en-US" sz="20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Range Value</a:t>
                      </a:r>
                      <a:endParaRPr lang="en-US" sz="2000" dirty="0"/>
                    </a:p>
                  </a:txBody>
                  <a:tcPr marL="91453" marR="91453" marT="45713" marB="45713"/>
                </a:tc>
                <a:tc>
                  <a:txBody>
                    <a:bodyPr/>
                    <a:lstStyle/>
                    <a:p>
                      <a:r>
                        <a:rPr lang="en-US" sz="20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interpretation</a:t>
                      </a:r>
                      <a:endParaRPr lang="en-US" sz="2000" dirty="0"/>
                    </a:p>
                  </a:txBody>
                  <a:tcPr marL="91453" marR="91453" marT="45713" marB="45713"/>
                </a:tc>
              </a:tr>
              <a:tr h="42961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 marL="91453" marR="91453" marT="45713" marB="45713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AA</a:t>
                      </a:r>
                      <a:endParaRPr lang="en-US" sz="2000" dirty="0"/>
                    </a:p>
                  </a:txBody>
                  <a:tcPr marL="91453" marR="91453" marT="45713" marB="45713"/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&gt;85-100</a:t>
                      </a:r>
                      <a:endParaRPr lang="en-US" sz="2000" dirty="0"/>
                    </a:p>
                  </a:txBody>
                  <a:tcPr marL="91453" marR="91453" marT="45713" marB="45713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 smtClean="0"/>
                        <a:t>Excelent</a:t>
                      </a:r>
                      <a:endParaRPr lang="en-US" sz="2000" b="1" dirty="0"/>
                    </a:p>
                  </a:txBody>
                  <a:tcPr marL="91453" marR="91453" marT="45713" marB="45713"/>
                </a:tc>
              </a:tr>
              <a:tr h="42961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 marL="91453" marR="91453" marT="45713" marB="45713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</a:t>
                      </a:r>
                      <a:endParaRPr lang="en-US" sz="2000" dirty="0"/>
                    </a:p>
                  </a:txBody>
                  <a:tcPr marL="91453" marR="91453" marT="45713" marB="45713"/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&gt;75-85</a:t>
                      </a:r>
                      <a:endParaRPr lang="en-US" sz="2000" dirty="0"/>
                    </a:p>
                  </a:txBody>
                  <a:tcPr marL="91453" marR="91453" marT="45713" marB="45713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Great</a:t>
                      </a:r>
                      <a:endParaRPr lang="en-US" sz="2000" dirty="0"/>
                    </a:p>
                  </a:txBody>
                  <a:tcPr marL="91453" marR="91453" marT="45713" marB="45713"/>
                </a:tc>
              </a:tr>
              <a:tr h="42961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</a:t>
                      </a:r>
                      <a:endParaRPr lang="en-US" sz="2000" dirty="0"/>
                    </a:p>
                  </a:txBody>
                  <a:tcPr marL="91453" marR="91453" marT="45713" marB="45713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</a:t>
                      </a:r>
                      <a:endParaRPr lang="en-US" sz="2000" dirty="0"/>
                    </a:p>
                  </a:txBody>
                  <a:tcPr marL="91453" marR="91453" marT="45713" marB="45713"/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&gt;65-75</a:t>
                      </a:r>
                      <a:endParaRPr lang="en-US" sz="2000" dirty="0"/>
                    </a:p>
                  </a:txBody>
                  <a:tcPr marL="91453" marR="91453" marT="45713" marB="45713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1" dirty="0" smtClean="0"/>
                        <a:t>Good</a:t>
                      </a:r>
                      <a:r>
                        <a:rPr lang="en-US" sz="2000" dirty="0" smtClean="0"/>
                        <a:t>, it needs a little improvement</a:t>
                      </a:r>
                      <a:endParaRPr lang="en-US" sz="2000" dirty="0"/>
                    </a:p>
                  </a:txBody>
                  <a:tcPr marL="91453" marR="91453" marT="45713" marB="45713"/>
                </a:tc>
              </a:tr>
              <a:tr h="75133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 marL="91453" marR="91453" marT="45713" marB="45713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CC</a:t>
                      </a:r>
                      <a:endParaRPr lang="en-US" sz="2000" dirty="0"/>
                    </a:p>
                  </a:txBody>
                  <a:tcPr marL="91453" marR="91453" marT="45713" marB="45713"/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&gt;50-65</a:t>
                      </a:r>
                      <a:endParaRPr lang="en-US" sz="2000" dirty="0"/>
                    </a:p>
                  </a:txBody>
                  <a:tcPr marL="91453" marR="91453" marT="45713" marB="45713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1" dirty="0" smtClean="0"/>
                        <a:t>Fair, </a:t>
                      </a:r>
                      <a:r>
                        <a:rPr lang="en-US" sz="2000" dirty="0" smtClean="0"/>
                        <a:t>needs a lot of improvements that are not fundamental</a:t>
                      </a:r>
                      <a:endParaRPr lang="en-US" sz="2000" dirty="0"/>
                    </a:p>
                  </a:txBody>
                  <a:tcPr marL="91453" marR="91453" marT="45713" marB="45713"/>
                </a:tc>
              </a:tr>
              <a:tr h="75133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</a:t>
                      </a:r>
                      <a:endParaRPr lang="en-US" sz="2000" dirty="0"/>
                    </a:p>
                  </a:txBody>
                  <a:tcPr marL="91453" marR="91453" marT="45713" marB="45713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</a:t>
                      </a:r>
                      <a:endParaRPr lang="en-US" sz="2000" dirty="0"/>
                    </a:p>
                  </a:txBody>
                  <a:tcPr marL="91453" marR="91453" marT="45713" marB="45713"/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&gt;30-50</a:t>
                      </a:r>
                      <a:endParaRPr lang="en-US" sz="2000" dirty="0"/>
                    </a:p>
                  </a:txBody>
                  <a:tcPr marL="91453" marR="91453" marT="45713" marB="45713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Mediocre</a:t>
                      </a:r>
                      <a:r>
                        <a:rPr lang="en-US" sz="2000" dirty="0" smtClean="0"/>
                        <a:t>, needs a lot of improvements, including a fundamental change</a:t>
                      </a:r>
                      <a:endParaRPr lang="en-US" sz="2000" dirty="0"/>
                    </a:p>
                  </a:txBody>
                  <a:tcPr marL="91453" marR="91453" marT="45713" marB="45713"/>
                </a:tc>
              </a:tr>
              <a:tr h="75133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</a:t>
                      </a:r>
                      <a:endParaRPr lang="en-US" sz="2000" dirty="0"/>
                    </a:p>
                  </a:txBody>
                  <a:tcPr marL="91453" marR="91453" marT="45713" marB="45713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</a:t>
                      </a:r>
                      <a:endParaRPr lang="en-US" sz="2000" dirty="0"/>
                    </a:p>
                  </a:txBody>
                  <a:tcPr marL="91453" marR="91453" marT="45713" marB="45713"/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0-30</a:t>
                      </a:r>
                      <a:endParaRPr lang="en-US" sz="2000" dirty="0"/>
                    </a:p>
                  </a:txBody>
                  <a:tcPr marL="91453" marR="91453" marT="45713" marB="45713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Poor</a:t>
                      </a:r>
                      <a:r>
                        <a:rPr lang="en-US" sz="2000" dirty="0" smtClean="0"/>
                        <a:t>, it needs a lot of improvement and fundamental change</a:t>
                      </a:r>
                      <a:endParaRPr lang="en-US" sz="2000" dirty="0"/>
                    </a:p>
                  </a:txBody>
                  <a:tcPr marL="91453" marR="91453" marT="45713" marB="4571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946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27"/>
          <p:cNvSpPr txBox="1">
            <a:spLocks/>
          </p:cNvSpPr>
          <p:nvPr/>
        </p:nvSpPr>
        <p:spPr>
          <a:xfrm>
            <a:off x="0" y="5560565"/>
            <a:ext cx="7772400" cy="854075"/>
          </a:xfrm>
          <a:prstGeom prst="rect">
            <a:avLst/>
          </a:prstGeom>
        </p:spPr>
        <p:txBody>
          <a:bodyPr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id-ID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FIG Congress 201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5</a:t>
            </a:r>
            <a:endParaRPr lang="id-ID" sz="2000" b="1" dirty="0">
              <a:effectLst>
                <a:outerShdw blurRad="38100" dist="38100" dir="2700000" algn="tl">
                  <a:srgbClr val="C0C0C0"/>
                </a:outerShdw>
              </a:effectLst>
              <a:latin typeface="Footlight MT Light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>
                <a:latin typeface="Footlight MT Light" pitchFamily="18" charset="0"/>
              </a:rPr>
              <a:t>From the Wisdom of the Ages to the Challenges of the Modern World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Sofia </a:t>
            </a:r>
            <a:r>
              <a:rPr lang="id-ID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, 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17</a:t>
            </a:r>
            <a:r>
              <a:rPr lang="id-ID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– 21 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Mei </a:t>
            </a:r>
            <a:r>
              <a:rPr lang="id-ID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201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5</a:t>
            </a:r>
            <a:r>
              <a:rPr lang="id-ID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 </a:t>
            </a:r>
            <a:endParaRPr lang="id-ID" sz="2200" b="1" dirty="0">
              <a:effectLst>
                <a:outerShdw blurRad="38100" dist="38100" dir="2700000" algn="tl">
                  <a:srgbClr val="C0C0C0"/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there are some aspects that contribute to final score of LAKIP</a:t>
            </a:r>
            <a:endParaRPr lang="id-ID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14341" name="TextBox 1"/>
          <p:cNvSpPr txBox="1">
            <a:spLocks noChangeArrowheads="1"/>
          </p:cNvSpPr>
          <p:nvPr/>
        </p:nvSpPr>
        <p:spPr bwMode="auto">
          <a:xfrm>
            <a:off x="396875" y="2276475"/>
            <a:ext cx="842486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i-FI" sz="3200"/>
              <a:t>a.  Performance Planning (35%), </a:t>
            </a:r>
          </a:p>
          <a:p>
            <a:pPr eaLnBrk="1" hangingPunct="1"/>
            <a:r>
              <a:rPr lang="fi-FI" sz="3200"/>
              <a:t>b.  Performance Measurement (20%), </a:t>
            </a:r>
          </a:p>
          <a:p>
            <a:pPr eaLnBrk="1" hangingPunct="1"/>
            <a:r>
              <a:rPr lang="fi-FI" sz="3200"/>
              <a:t>c.  Performance Report (15%), </a:t>
            </a:r>
          </a:p>
          <a:p>
            <a:pPr eaLnBrk="1" hangingPunct="1"/>
            <a:r>
              <a:rPr lang="fi-FI" sz="3200"/>
              <a:t>d.  Performance Evaluation (10%), </a:t>
            </a:r>
          </a:p>
          <a:p>
            <a:pPr eaLnBrk="1" hangingPunct="1"/>
            <a:r>
              <a:rPr lang="fi-FI" sz="3200"/>
              <a:t>e.  Performance Achievement (20%), </a:t>
            </a:r>
          </a:p>
          <a:p>
            <a:pPr eaLnBrk="1" hangingPunct="1"/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56047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d-ID"/>
              <a:t>FIG Congress 2014</a:t>
            </a:r>
          </a:p>
        </p:txBody>
      </p:sp>
      <p:sp>
        <p:nvSpPr>
          <p:cNvPr id="6" name="Title 27"/>
          <p:cNvSpPr txBox="1">
            <a:spLocks/>
          </p:cNvSpPr>
          <p:nvPr/>
        </p:nvSpPr>
        <p:spPr>
          <a:xfrm>
            <a:off x="0" y="6003925"/>
            <a:ext cx="7772400" cy="854075"/>
          </a:xfrm>
          <a:prstGeom prst="rect">
            <a:avLst/>
          </a:prstGeom>
        </p:spPr>
        <p:txBody>
          <a:bodyPr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id-ID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FIG Congress 201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5</a:t>
            </a:r>
            <a:endParaRPr lang="id-ID" sz="2000" b="1" dirty="0">
              <a:effectLst>
                <a:outerShdw blurRad="38100" dist="38100" dir="2700000" algn="tl">
                  <a:srgbClr val="C0C0C0"/>
                </a:outerShdw>
              </a:effectLst>
              <a:latin typeface="Footlight MT Light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>
                <a:latin typeface="Footlight MT Light" pitchFamily="18" charset="0"/>
              </a:rPr>
              <a:t>From the Wisdom of the Ages to the Challenges of the Modern World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Sofia </a:t>
            </a:r>
            <a:r>
              <a:rPr lang="id-ID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, 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17</a:t>
            </a:r>
            <a:r>
              <a:rPr lang="id-ID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– 21 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Mei </a:t>
            </a:r>
            <a:r>
              <a:rPr lang="id-ID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201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5</a:t>
            </a:r>
            <a:r>
              <a:rPr lang="id-ID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 </a:t>
            </a:r>
            <a:endParaRPr lang="id-ID" sz="2200" b="1" dirty="0">
              <a:effectLst>
                <a:outerShdw blurRad="38100" dist="38100" dir="2700000" algn="tl">
                  <a:srgbClr val="C0C0C0"/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The Assessment of LAKIP  of Ministry of Agrarian and Spatial Planning/ </a:t>
            </a:r>
            <a:b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</a:b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National Land Agency 2013</a:t>
            </a:r>
            <a:endParaRPr lang="id-ID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582452"/>
              </p:ext>
            </p:extLst>
          </p:nvPr>
        </p:nvGraphicFramePr>
        <p:xfrm>
          <a:off x="684213" y="1865760"/>
          <a:ext cx="7704137" cy="3735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055"/>
                <a:gridCol w="2040036"/>
                <a:gridCol w="2568046"/>
              </a:tblGrid>
              <a:tr h="823215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Aspects of Assessment</a:t>
                      </a:r>
                      <a:endParaRPr lang="en-US" sz="1900" dirty="0"/>
                    </a:p>
                  </a:txBody>
                  <a:tcPr marL="91431" marR="91431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Percentage value (%)</a:t>
                      </a:r>
                      <a:endParaRPr lang="en-US" sz="1900" dirty="0"/>
                    </a:p>
                  </a:txBody>
                  <a:tcPr marL="91431" marR="91431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Percentage value of assessment (%)</a:t>
                      </a:r>
                      <a:endParaRPr lang="en-US" sz="1900" dirty="0"/>
                    </a:p>
                  </a:txBody>
                  <a:tcPr marL="91431" marR="91431" marT="45734" marB="45734"/>
                </a:tc>
              </a:tr>
              <a:tr h="457342">
                <a:tc>
                  <a:txBody>
                    <a:bodyPr/>
                    <a:lstStyle/>
                    <a:p>
                      <a:r>
                        <a:rPr lang="fi-FI" sz="1900" dirty="0" smtClean="0"/>
                        <a:t>Performance Planning </a:t>
                      </a:r>
                      <a:endParaRPr lang="en-US" sz="1900" dirty="0"/>
                    </a:p>
                  </a:txBody>
                  <a:tcPr marL="91431" marR="91431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35</a:t>
                      </a:r>
                      <a:endParaRPr lang="en-US" sz="1900" dirty="0"/>
                    </a:p>
                  </a:txBody>
                  <a:tcPr marL="91431" marR="91431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13.46</a:t>
                      </a:r>
                      <a:endParaRPr lang="en-US" sz="1900" dirty="0"/>
                    </a:p>
                  </a:txBody>
                  <a:tcPr marL="91431" marR="91431" marT="45734" marB="45734"/>
                </a:tc>
              </a:tr>
              <a:tr h="438285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Performance Measurement</a:t>
                      </a:r>
                      <a:endParaRPr lang="en-US" sz="1900" dirty="0"/>
                    </a:p>
                  </a:txBody>
                  <a:tcPr marL="91431" marR="91431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20</a:t>
                      </a:r>
                      <a:endParaRPr lang="en-US" sz="1900" dirty="0"/>
                    </a:p>
                  </a:txBody>
                  <a:tcPr marL="91431" marR="91431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17.06</a:t>
                      </a:r>
                      <a:endParaRPr lang="en-US" sz="1900" dirty="0"/>
                    </a:p>
                  </a:txBody>
                  <a:tcPr marL="91431" marR="91431" marT="45734" marB="45734"/>
                </a:tc>
              </a:tr>
              <a:tr h="457342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Performance Report</a:t>
                      </a:r>
                      <a:endParaRPr lang="en-US" sz="1900" dirty="0"/>
                    </a:p>
                  </a:txBody>
                  <a:tcPr marL="91431" marR="91431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15</a:t>
                      </a:r>
                      <a:endParaRPr lang="en-US" sz="1900" dirty="0"/>
                    </a:p>
                  </a:txBody>
                  <a:tcPr marL="91431" marR="91431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11.70</a:t>
                      </a:r>
                      <a:endParaRPr lang="en-US" sz="1900" dirty="0"/>
                    </a:p>
                  </a:txBody>
                  <a:tcPr marL="91431" marR="91431" marT="45734" marB="45734"/>
                </a:tc>
              </a:tr>
              <a:tr h="406892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Performance Evaluation</a:t>
                      </a:r>
                      <a:endParaRPr lang="en-US" sz="1900" dirty="0"/>
                    </a:p>
                  </a:txBody>
                  <a:tcPr marL="91431" marR="91431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10</a:t>
                      </a:r>
                      <a:endParaRPr lang="en-US" sz="1900" dirty="0"/>
                    </a:p>
                  </a:txBody>
                  <a:tcPr marL="91431" marR="91431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6.67</a:t>
                      </a:r>
                      <a:endParaRPr lang="en-US" sz="1900" dirty="0"/>
                    </a:p>
                  </a:txBody>
                  <a:tcPr marL="91431" marR="91431" marT="45734" marB="45734"/>
                </a:tc>
              </a:tr>
              <a:tr h="576156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Performance Achievement</a:t>
                      </a:r>
                      <a:endParaRPr lang="en-US" sz="1900" dirty="0"/>
                    </a:p>
                  </a:txBody>
                  <a:tcPr marL="91431" marR="91431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20</a:t>
                      </a:r>
                      <a:endParaRPr lang="en-US" sz="1900" dirty="0"/>
                    </a:p>
                  </a:txBody>
                  <a:tcPr marL="91431" marR="91431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15.16</a:t>
                      </a:r>
                      <a:endParaRPr lang="en-US" sz="1900" dirty="0"/>
                    </a:p>
                  </a:txBody>
                  <a:tcPr marL="91431" marR="91431" marT="45734" marB="45734"/>
                </a:tc>
              </a:tr>
              <a:tr h="576156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1431" marR="91431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100</a:t>
                      </a:r>
                      <a:endParaRPr lang="en-US" sz="1900" dirty="0"/>
                    </a:p>
                  </a:txBody>
                  <a:tcPr marL="91431" marR="91431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64.14</a:t>
                      </a:r>
                      <a:endParaRPr lang="en-US" sz="1900" dirty="0"/>
                    </a:p>
                  </a:txBody>
                  <a:tcPr marL="91431" marR="91431" marT="45734" marB="4573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416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27"/>
          <p:cNvSpPr txBox="1">
            <a:spLocks/>
          </p:cNvSpPr>
          <p:nvPr/>
        </p:nvSpPr>
        <p:spPr>
          <a:xfrm>
            <a:off x="0" y="5560565"/>
            <a:ext cx="7772400" cy="854075"/>
          </a:xfrm>
          <a:prstGeom prst="rect">
            <a:avLst/>
          </a:prstGeom>
        </p:spPr>
        <p:txBody>
          <a:bodyPr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id-ID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FIG Congress 201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5</a:t>
            </a:r>
            <a:endParaRPr lang="id-ID" sz="2000" b="1" dirty="0">
              <a:effectLst>
                <a:outerShdw blurRad="38100" dist="38100" dir="2700000" algn="tl">
                  <a:srgbClr val="C0C0C0"/>
                </a:outerShdw>
              </a:effectLst>
              <a:latin typeface="Footlight MT Light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>
                <a:latin typeface="Footlight MT Light" pitchFamily="18" charset="0"/>
              </a:rPr>
              <a:t>From the Wisdom of the Ages to the Challenges of the Modern World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Sofia </a:t>
            </a:r>
            <a:r>
              <a:rPr lang="id-ID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, 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17</a:t>
            </a:r>
            <a:r>
              <a:rPr lang="id-ID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– 21 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Mei </a:t>
            </a:r>
            <a:r>
              <a:rPr lang="id-ID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201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5</a:t>
            </a:r>
            <a:r>
              <a:rPr lang="id-ID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 </a:t>
            </a:r>
            <a:endParaRPr lang="id-ID" sz="2200" b="1" dirty="0">
              <a:effectLst>
                <a:outerShdw blurRad="38100" dist="38100" dir="2700000" algn="tl">
                  <a:srgbClr val="C0C0C0"/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sz="4000" b="1" dirty="0"/>
              <a:t>Conclusion</a:t>
            </a:r>
            <a:endParaRPr lang="id-ID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188" y="1700213"/>
            <a:ext cx="8064500" cy="54476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/>
              <a:t>LAKIP </a:t>
            </a:r>
            <a:r>
              <a:rPr lang="id-ID" sz="2800" dirty="0"/>
              <a:t>of the </a:t>
            </a:r>
            <a:r>
              <a:rPr lang="en-US" sz="2800" dirty="0"/>
              <a:t>Ministry of Agrarian and Spatial Planning/</a:t>
            </a:r>
            <a:r>
              <a:rPr lang="id-ID" sz="2800" dirty="0"/>
              <a:t>National Land Agency </a:t>
            </a:r>
            <a:r>
              <a:rPr lang="en-US" sz="2800" dirty="0"/>
              <a:t>needs a lot of </a:t>
            </a:r>
            <a:r>
              <a:rPr lang="en-US" sz="2800" dirty="0" smtClean="0"/>
              <a:t>improvements :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en-US" sz="2800" dirty="0" smtClean="0">
                <a:latin typeface="Arial" charset="0"/>
                <a:cs typeface="Arial" charset="0"/>
              </a:rPr>
              <a:t>The strategic planning not oriented to the outcome;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id-ID" sz="2800" dirty="0" smtClean="0">
                <a:latin typeface="Arial" charset="0"/>
                <a:cs typeface="Arial" charset="0"/>
              </a:rPr>
              <a:t>There </a:t>
            </a:r>
            <a:r>
              <a:rPr lang="en-US" sz="2800" dirty="0" smtClean="0">
                <a:latin typeface="Arial" charset="0"/>
                <a:cs typeface="Arial" charset="0"/>
              </a:rPr>
              <a:t>is not medium target yet;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en-US" sz="2800" dirty="0" smtClean="0">
                <a:latin typeface="Arial" charset="0"/>
                <a:cs typeface="Arial" charset="0"/>
              </a:rPr>
              <a:t>There is </a:t>
            </a:r>
            <a:r>
              <a:rPr lang="id-ID" sz="2800" dirty="0" smtClean="0">
                <a:latin typeface="Arial" charset="0"/>
                <a:cs typeface="Arial" charset="0"/>
              </a:rPr>
              <a:t>several program</a:t>
            </a:r>
            <a:r>
              <a:rPr lang="en-US" sz="2800" dirty="0" smtClean="0">
                <a:latin typeface="Arial" charset="0"/>
                <a:cs typeface="Arial" charset="0"/>
              </a:rPr>
              <a:t>me</a:t>
            </a:r>
            <a:r>
              <a:rPr lang="id-ID" sz="2800" dirty="0" smtClean="0">
                <a:latin typeface="Arial" charset="0"/>
                <a:cs typeface="Arial" charset="0"/>
              </a:rPr>
              <a:t> </a:t>
            </a:r>
            <a:r>
              <a:rPr lang="id-ID" sz="2800" dirty="0">
                <a:latin typeface="Arial" charset="0"/>
                <a:cs typeface="Arial" charset="0"/>
              </a:rPr>
              <a:t>/ activities that are innovative yet to be accommodated in the Strategic Plan</a:t>
            </a:r>
            <a:r>
              <a:rPr lang="en-US" sz="2800" dirty="0">
                <a:latin typeface="Arial" charset="0"/>
                <a:cs typeface="Arial" charset="0"/>
              </a:rPr>
              <a:t>.</a:t>
            </a:r>
          </a:p>
          <a:p>
            <a:pPr>
              <a:defRPr/>
            </a:pPr>
            <a:endParaRPr lang="en-US" sz="2400" dirty="0">
              <a:solidFill>
                <a:srgbClr val="FF0000"/>
              </a:solidFill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2290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27"/>
          <p:cNvSpPr txBox="1">
            <a:spLocks/>
          </p:cNvSpPr>
          <p:nvPr/>
        </p:nvSpPr>
        <p:spPr>
          <a:xfrm>
            <a:off x="0" y="5657550"/>
            <a:ext cx="7772400" cy="854075"/>
          </a:xfrm>
          <a:prstGeom prst="rect">
            <a:avLst/>
          </a:prstGeom>
        </p:spPr>
        <p:txBody>
          <a:bodyPr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id-ID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FIG Congress 201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5</a:t>
            </a:r>
            <a:endParaRPr lang="id-ID" sz="2000" b="1" dirty="0">
              <a:effectLst>
                <a:outerShdw blurRad="38100" dist="38100" dir="2700000" algn="tl">
                  <a:srgbClr val="C0C0C0"/>
                </a:outerShdw>
              </a:effectLst>
              <a:latin typeface="Footlight MT Light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>
                <a:latin typeface="Footlight MT Light" pitchFamily="18" charset="0"/>
              </a:rPr>
              <a:t>From the Wisdom of the Ages to the Challenges of the Modern World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Sofia </a:t>
            </a:r>
            <a:r>
              <a:rPr lang="id-ID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, 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17</a:t>
            </a:r>
            <a:r>
              <a:rPr lang="id-ID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– 21 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Mei </a:t>
            </a:r>
            <a:r>
              <a:rPr lang="id-ID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201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5</a:t>
            </a:r>
            <a:r>
              <a:rPr lang="id-ID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 </a:t>
            </a:r>
            <a:endParaRPr lang="id-ID" sz="2200" b="1" dirty="0">
              <a:effectLst>
                <a:outerShdw blurRad="38100" dist="38100" dir="2700000" algn="tl">
                  <a:srgbClr val="C0C0C0"/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/>
              <a:t>Strategy to Improvement LAKIP</a:t>
            </a:r>
            <a:endParaRPr lang="id-ID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pic>
        <p:nvPicPr>
          <p:cNvPr id="1741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196975"/>
            <a:ext cx="3384550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4" name="TextBox 1"/>
          <p:cNvSpPr txBox="1">
            <a:spLocks noChangeArrowheads="1"/>
          </p:cNvSpPr>
          <p:nvPr/>
        </p:nvSpPr>
        <p:spPr bwMode="auto">
          <a:xfrm>
            <a:off x="3886200" y="1557338"/>
            <a:ext cx="4646613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en-US" sz="2400" dirty="0"/>
              <a:t>Revising the Strategic Plan;.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id-ID" sz="2400" dirty="0"/>
              <a:t>Ensure that the </a:t>
            </a:r>
            <a:r>
              <a:rPr lang="en-US" sz="2400" dirty="0"/>
              <a:t>goals </a:t>
            </a:r>
            <a:r>
              <a:rPr lang="id-ID" sz="2400" dirty="0"/>
              <a:t>and </a:t>
            </a:r>
            <a:r>
              <a:rPr lang="en-US" sz="2400" dirty="0"/>
              <a:t>target of the </a:t>
            </a:r>
            <a:r>
              <a:rPr lang="en-US" sz="2400" dirty="0" err="1"/>
              <a:t>programme</a:t>
            </a:r>
            <a:r>
              <a:rPr lang="en-US" sz="2400" dirty="0"/>
              <a:t>/activities </a:t>
            </a:r>
            <a:r>
              <a:rPr lang="id-ID" sz="2400" dirty="0"/>
              <a:t>in accordance with the </a:t>
            </a:r>
            <a:r>
              <a:rPr lang="en-US" sz="2400" dirty="0"/>
              <a:t>vision</a:t>
            </a:r>
            <a:r>
              <a:rPr lang="id-ID" sz="2400" dirty="0"/>
              <a:t>, </a:t>
            </a:r>
            <a:r>
              <a:rPr lang="en-US" sz="2400" dirty="0"/>
              <a:t>and mission;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id-ID" sz="2400" dirty="0"/>
              <a:t>Determination of performance indicators </a:t>
            </a:r>
            <a:r>
              <a:rPr lang="en-US" sz="2400" dirty="0"/>
              <a:t>of each </a:t>
            </a:r>
            <a:r>
              <a:rPr lang="en-US" sz="2400" dirty="0" err="1"/>
              <a:t>programme</a:t>
            </a:r>
            <a:r>
              <a:rPr lang="en-US" sz="2400" dirty="0"/>
              <a:t>/activities </a:t>
            </a:r>
            <a:r>
              <a:rPr lang="en-US" sz="2400" dirty="0" smtClean="0"/>
              <a:t>that support </a:t>
            </a:r>
            <a:r>
              <a:rPr lang="en-US" sz="2400" dirty="0"/>
              <a:t>the goals and the target of </a:t>
            </a:r>
            <a:r>
              <a:rPr lang="en-US" sz="2400" dirty="0" smtClean="0"/>
              <a:t>the </a:t>
            </a:r>
            <a:r>
              <a:rPr lang="en-US" sz="2400" dirty="0" err="1" smtClean="0"/>
              <a:t>programme</a:t>
            </a:r>
            <a:r>
              <a:rPr lang="en-US" sz="2400" smtClean="0"/>
              <a:t>/ activities</a:t>
            </a:r>
            <a:r>
              <a:rPr lang="en-US" sz="2400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4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27"/>
          <p:cNvSpPr txBox="1">
            <a:spLocks/>
          </p:cNvSpPr>
          <p:nvPr/>
        </p:nvSpPr>
        <p:spPr>
          <a:xfrm>
            <a:off x="0" y="5463580"/>
            <a:ext cx="7772400" cy="854075"/>
          </a:xfrm>
          <a:prstGeom prst="rect">
            <a:avLst/>
          </a:prstGeom>
        </p:spPr>
        <p:txBody>
          <a:bodyPr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id-ID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FIG Congress 201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5</a:t>
            </a:r>
            <a:endParaRPr lang="id-ID" sz="2000" b="1" dirty="0">
              <a:effectLst>
                <a:outerShdw blurRad="38100" dist="38100" dir="2700000" algn="tl">
                  <a:srgbClr val="C0C0C0"/>
                </a:outerShdw>
              </a:effectLst>
              <a:latin typeface="Footlight MT Light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>
                <a:latin typeface="Footlight MT Light" pitchFamily="18" charset="0"/>
              </a:rPr>
              <a:t>From the Wisdom of the Ages to the Challenges of the Modern World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Sofia </a:t>
            </a:r>
            <a:r>
              <a:rPr lang="id-ID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, 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17</a:t>
            </a:r>
            <a:r>
              <a:rPr lang="id-ID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– 21 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Mei </a:t>
            </a:r>
            <a:r>
              <a:rPr lang="id-ID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201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5</a:t>
            </a:r>
            <a:r>
              <a:rPr lang="id-ID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 </a:t>
            </a:r>
            <a:endParaRPr lang="id-ID" sz="2200" b="1" dirty="0">
              <a:effectLst>
                <a:outerShdw blurRad="38100" dist="38100" dir="2700000" algn="tl">
                  <a:srgbClr val="C0C0C0"/>
                </a:outerShdw>
              </a:effectLst>
              <a:latin typeface="Footlight MT Light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313" y="3089585"/>
            <a:ext cx="1938337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964991" y="914400"/>
            <a:ext cx="505926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THANKYOU</a:t>
            </a:r>
            <a:endParaRPr lang="en-US" sz="8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016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ackground-putih-text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" b="11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Point of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Presentatios</a:t>
            </a:r>
            <a:endParaRPr lang="id-ID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4419600"/>
          </a:xfrm>
        </p:spPr>
        <p:txBody>
          <a:bodyPr>
            <a:normAutofit/>
          </a:bodyPr>
          <a:lstStyle/>
          <a:p>
            <a:pPr marL="514350" indent="-514350" algn="just" eaLnBrk="1" hangingPunct="1">
              <a:buFont typeface="Calibri" pitchFamily="34" charset="0"/>
              <a:buAutoNum type="arabicPeriod"/>
              <a:defRPr/>
            </a:pPr>
            <a:r>
              <a:rPr lang="en-US" sz="2800" dirty="0"/>
              <a:t>Indonesia </a:t>
            </a:r>
            <a:r>
              <a:rPr lang="en-US" sz="2800" dirty="0" smtClean="0"/>
              <a:t>and Government System;</a:t>
            </a:r>
          </a:p>
          <a:p>
            <a:pPr marL="514350" indent="-514350" algn="just" eaLnBrk="1" hangingPunct="1">
              <a:buFont typeface="Calibri" pitchFamily="34" charset="0"/>
              <a:buAutoNum type="arabicPeriod"/>
              <a:defRPr/>
            </a:pPr>
            <a:r>
              <a:rPr lang="en-US" sz="2800" dirty="0" smtClean="0"/>
              <a:t>Performance Accountability and Government Accountability and Performance Report (LAKIP);</a:t>
            </a:r>
          </a:p>
          <a:p>
            <a:pPr marL="514350" indent="-514350" algn="just" eaLnBrk="1" hangingPunct="1">
              <a:buFont typeface="Calibri" pitchFamily="34" charset="0"/>
              <a:buAutoNum type="arabicPeriod"/>
              <a:defRPr/>
            </a:pPr>
            <a:r>
              <a:rPr lang="en-US" sz="2800" dirty="0" smtClean="0"/>
              <a:t>LAKIP of Ministry of Agrarian and Spatial Planning/National Land Agency and it’s value of assessment;</a:t>
            </a:r>
          </a:p>
          <a:p>
            <a:pPr marL="514350" indent="-514350" algn="just" eaLnBrk="1" hangingPunct="1">
              <a:buFont typeface="Calibri" pitchFamily="34" charset="0"/>
              <a:buAutoNum type="arabicPeriod"/>
              <a:defRPr/>
            </a:pPr>
            <a:r>
              <a:rPr lang="en-US" sz="2800" dirty="0" smtClean="0"/>
              <a:t>The Aspects that impact on assessment of LAKIP and it’s study;</a:t>
            </a:r>
          </a:p>
          <a:p>
            <a:pPr marL="514350" indent="-514350" algn="just" eaLnBrk="1" hangingPunct="1">
              <a:buFont typeface="Calibri" pitchFamily="34" charset="0"/>
              <a:buAutoNum type="arabicPeriod"/>
              <a:defRPr/>
            </a:pPr>
            <a:r>
              <a:rPr lang="en-US" sz="2800" dirty="0" err="1" smtClean="0"/>
              <a:t>Conclution</a:t>
            </a:r>
            <a:r>
              <a:rPr lang="en-US" sz="2800" dirty="0" smtClean="0"/>
              <a:t> and Recommendations.</a:t>
            </a:r>
          </a:p>
          <a:p>
            <a:pPr marL="514350" indent="-514350" algn="just" eaLnBrk="1" hangingPunct="1">
              <a:buFont typeface="Calibri" pitchFamily="34" charset="0"/>
              <a:buAutoNum type="arabicPeriod"/>
              <a:defRPr/>
            </a:pPr>
            <a:endParaRPr lang="en-US" sz="2800" dirty="0" smtClean="0"/>
          </a:p>
          <a:p>
            <a:pPr marL="0" indent="0" algn="just" eaLnBrk="1" hangingPunct="1">
              <a:buFont typeface="Arial" charset="0"/>
              <a:buNone/>
              <a:defRPr/>
            </a:pPr>
            <a:endParaRPr lang="en-US" sz="2800" dirty="0" smtClean="0"/>
          </a:p>
        </p:txBody>
      </p:sp>
      <p:sp>
        <p:nvSpPr>
          <p:cNvPr id="9" name="Title 27"/>
          <p:cNvSpPr txBox="1">
            <a:spLocks/>
          </p:cNvSpPr>
          <p:nvPr/>
        </p:nvSpPr>
        <p:spPr>
          <a:xfrm>
            <a:off x="-34636" y="5715000"/>
            <a:ext cx="7772400" cy="854075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endParaRPr lang="en-US" sz="2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Footlight MT Light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id-ID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FIG </a:t>
            </a:r>
            <a:r>
              <a:rPr lang="id-ID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Congress 201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5</a:t>
            </a:r>
            <a:endParaRPr lang="id-ID" sz="2000" b="1" dirty="0">
              <a:effectLst>
                <a:outerShdw blurRad="38100" dist="38100" dir="2700000" algn="tl">
                  <a:srgbClr val="C0C0C0"/>
                </a:outerShdw>
              </a:effectLst>
              <a:latin typeface="Footlight MT Light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>
                <a:latin typeface="Footlight MT Light" pitchFamily="18" charset="0"/>
              </a:rPr>
              <a:t>From the Wisdom of the Ages to the Challenges of the Modern World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Sofia </a:t>
            </a:r>
            <a:r>
              <a:rPr lang="id-ID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, 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17</a:t>
            </a:r>
            <a:r>
              <a:rPr lang="id-ID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– 21 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Mei </a:t>
            </a:r>
            <a:r>
              <a:rPr lang="id-ID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201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5</a:t>
            </a:r>
            <a:r>
              <a:rPr lang="id-ID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 </a:t>
            </a:r>
            <a:endParaRPr lang="id-ID" sz="2200" b="1" dirty="0">
              <a:effectLst>
                <a:outerShdw blurRad="38100" dist="38100" dir="2700000" algn="tl">
                  <a:srgbClr val="C0C0C0"/>
                </a:outerShdw>
              </a:effectLst>
              <a:latin typeface="Footlight MT Light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id-ID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ootlight MT L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01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ackground-putih-text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" b="11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579438"/>
            <a:ext cx="8229600" cy="7921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INDONESIA</a:t>
            </a:r>
            <a:endParaRPr lang="id-ID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93270"/>
            <a:ext cx="77724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27"/>
          <p:cNvSpPr txBox="1">
            <a:spLocks/>
          </p:cNvSpPr>
          <p:nvPr/>
        </p:nvSpPr>
        <p:spPr>
          <a:xfrm>
            <a:off x="-34636" y="5715000"/>
            <a:ext cx="7772400" cy="854075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endParaRPr lang="en-US" sz="2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Footlight MT Light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id-ID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FIG </a:t>
            </a:r>
            <a:r>
              <a:rPr lang="id-ID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Congress 201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5</a:t>
            </a:r>
            <a:endParaRPr lang="id-ID" sz="2000" b="1" dirty="0">
              <a:effectLst>
                <a:outerShdw blurRad="38100" dist="38100" dir="2700000" algn="tl">
                  <a:srgbClr val="C0C0C0"/>
                </a:outerShdw>
              </a:effectLst>
              <a:latin typeface="Footlight MT Light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>
                <a:latin typeface="Footlight MT Light" pitchFamily="18" charset="0"/>
              </a:rPr>
              <a:t>From the Wisdom of the Ages to the Challenges of the Modern World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Sofia </a:t>
            </a:r>
            <a:r>
              <a:rPr lang="id-ID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, 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17</a:t>
            </a:r>
            <a:r>
              <a:rPr lang="id-ID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– 21 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Mei </a:t>
            </a:r>
            <a:r>
              <a:rPr lang="id-ID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201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5</a:t>
            </a:r>
            <a:r>
              <a:rPr lang="id-ID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 </a:t>
            </a:r>
            <a:endParaRPr lang="id-ID" sz="2200" b="1" dirty="0">
              <a:effectLst>
                <a:outerShdw blurRad="38100" dist="38100" dir="2700000" algn="tl">
                  <a:srgbClr val="C0C0C0"/>
                </a:outerShdw>
              </a:effectLst>
              <a:latin typeface="Footlight MT Light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id-ID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ootlight MT L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96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ackground-putih-text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" b="11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Introduction</a:t>
            </a:r>
            <a:endParaRPr lang="id-ID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just" eaLnBrk="1" hangingPunct="1">
              <a:buFont typeface="Calibri" pitchFamily="34" charset="0"/>
              <a:buAutoNum type="arabicPeriod"/>
              <a:defRPr/>
            </a:pPr>
            <a:r>
              <a:rPr lang="en-US" sz="2800" dirty="0"/>
              <a:t>Indonesia is an archipelago </a:t>
            </a:r>
            <a:r>
              <a:rPr lang="en-US" sz="2800" dirty="0" smtClean="0"/>
              <a:t>country </a:t>
            </a:r>
            <a:r>
              <a:rPr lang="en-US" sz="2800" dirty="0"/>
              <a:t> has more than </a:t>
            </a:r>
            <a:r>
              <a:rPr lang="en-US" sz="2800" dirty="0" smtClean="0"/>
              <a:t>17,508 islands, located between </a:t>
            </a:r>
            <a:r>
              <a:rPr lang="en-US" sz="2800" dirty="0"/>
              <a:t>two (2) </a:t>
            </a:r>
            <a:r>
              <a:rPr lang="en-US" sz="2800" dirty="0" smtClean="0"/>
              <a:t>Continent, and between two </a:t>
            </a:r>
            <a:r>
              <a:rPr lang="en-US" sz="2800" dirty="0"/>
              <a:t>(2) </a:t>
            </a:r>
            <a:r>
              <a:rPr lang="en-US" sz="2800" dirty="0" smtClean="0"/>
              <a:t>Ocean, </a:t>
            </a:r>
            <a:r>
              <a:rPr lang="en-US" sz="2800" dirty="0"/>
              <a:t>with an area of 735,358 </a:t>
            </a:r>
            <a:r>
              <a:rPr lang="en-US" sz="2800" dirty="0" err="1"/>
              <a:t>sq</a:t>
            </a:r>
            <a:r>
              <a:rPr lang="en-US" sz="2800" dirty="0"/>
              <a:t> </a:t>
            </a:r>
            <a:r>
              <a:rPr lang="en-US" sz="2800" dirty="0" smtClean="0"/>
              <a:t>mi.</a:t>
            </a:r>
          </a:p>
          <a:p>
            <a:pPr marL="0" indent="0" algn="just" eaLnBrk="1" hangingPunct="1">
              <a:buFont typeface="Arial" charset="0"/>
              <a:buNone/>
              <a:defRPr/>
            </a:pPr>
            <a:endParaRPr lang="en-US" sz="2800" dirty="0" smtClean="0"/>
          </a:p>
          <a:p>
            <a:pPr marL="514350" indent="-514350" algn="just" eaLnBrk="1" hangingPunct="1">
              <a:buFont typeface="+mj-lt"/>
              <a:buAutoNum type="arabicPeriod" startAt="2"/>
              <a:defRPr/>
            </a:pPr>
            <a:r>
              <a:rPr lang="en-US" sz="2800" dirty="0" smtClean="0"/>
              <a:t>Indonesia is </a:t>
            </a:r>
            <a:r>
              <a:rPr lang="en-US" sz="2800" dirty="0"/>
              <a:t>a </a:t>
            </a:r>
            <a:r>
              <a:rPr lang="en-US" sz="2800" dirty="0" smtClean="0"/>
              <a:t>unitary republic with </a:t>
            </a:r>
            <a:r>
              <a:rPr lang="en-US" sz="2800" dirty="0"/>
              <a:t>a </a:t>
            </a:r>
            <a:r>
              <a:rPr lang="en-US" sz="2800" dirty="0" smtClean="0"/>
              <a:t>parliamentary system of </a:t>
            </a:r>
            <a:r>
              <a:rPr lang="en-US" sz="2800" dirty="0"/>
              <a:t>government.</a:t>
            </a:r>
            <a:endParaRPr lang="id-ID" sz="28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9" name="Title 27"/>
          <p:cNvSpPr txBox="1">
            <a:spLocks/>
          </p:cNvSpPr>
          <p:nvPr/>
        </p:nvSpPr>
        <p:spPr>
          <a:xfrm>
            <a:off x="-34636" y="5715000"/>
            <a:ext cx="7772400" cy="854075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endParaRPr lang="en-US" sz="2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Footlight MT Light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id-ID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FIG </a:t>
            </a:r>
            <a:r>
              <a:rPr lang="id-ID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Congress 201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5</a:t>
            </a:r>
            <a:endParaRPr lang="id-ID" sz="2000" b="1" dirty="0">
              <a:effectLst>
                <a:outerShdw blurRad="38100" dist="38100" dir="2700000" algn="tl">
                  <a:srgbClr val="C0C0C0"/>
                </a:outerShdw>
              </a:effectLst>
              <a:latin typeface="Footlight MT Light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>
                <a:latin typeface="Footlight MT Light" pitchFamily="18" charset="0"/>
              </a:rPr>
              <a:t>From the Wisdom of the Ages to the Challenges of the Modern World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Sofia </a:t>
            </a:r>
            <a:r>
              <a:rPr lang="id-ID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, 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17</a:t>
            </a:r>
            <a:r>
              <a:rPr lang="id-ID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– 21 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Mei </a:t>
            </a:r>
            <a:r>
              <a:rPr lang="id-ID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201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5</a:t>
            </a:r>
            <a:r>
              <a:rPr lang="id-ID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 </a:t>
            </a:r>
            <a:endParaRPr lang="id-ID" sz="2200" b="1" dirty="0">
              <a:effectLst>
                <a:outerShdw blurRad="38100" dist="38100" dir="2700000" algn="tl">
                  <a:srgbClr val="C0C0C0"/>
                </a:outerShdw>
              </a:effectLst>
              <a:latin typeface="Footlight MT Light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id-ID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ootlight MT L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49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3" descr="background-putih-text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" b="11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Performance Accountability ?</a:t>
            </a:r>
            <a:endParaRPr lang="id-ID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4100" name="Content Placeholder 2"/>
          <p:cNvSpPr>
            <a:spLocks noGrp="1"/>
          </p:cNvSpPr>
          <p:nvPr>
            <p:ph idx="1"/>
          </p:nvPr>
        </p:nvSpPr>
        <p:spPr>
          <a:xfrm>
            <a:off x="215900" y="1450132"/>
            <a:ext cx="8928100" cy="4697512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  <a:defRPr/>
            </a:pPr>
            <a:endParaRPr lang="en-US" sz="2400" dirty="0" smtClean="0"/>
          </a:p>
          <a:p>
            <a:pPr marL="514350" indent="-514350" algn="just" eaLnBrk="1" hangingPunct="1">
              <a:buFont typeface="Calibri" pitchFamily="34" charset="0"/>
              <a:buAutoNum type="arabicPeriod" startAt="3"/>
              <a:defRPr/>
            </a:pPr>
            <a:endParaRPr lang="en-US" sz="2800" dirty="0" smtClean="0"/>
          </a:p>
          <a:p>
            <a:pPr marL="0" indent="0" algn="just" eaLnBrk="1" hangingPunct="1">
              <a:buFont typeface="Arial" charset="0"/>
              <a:buNone/>
              <a:defRPr/>
            </a:pPr>
            <a:endParaRPr lang="en-US" sz="2800" dirty="0" smtClean="0"/>
          </a:p>
        </p:txBody>
      </p:sp>
      <p:sp>
        <p:nvSpPr>
          <p:cNvPr id="6" name="Title 27"/>
          <p:cNvSpPr txBox="1">
            <a:spLocks/>
          </p:cNvSpPr>
          <p:nvPr/>
        </p:nvSpPr>
        <p:spPr>
          <a:xfrm>
            <a:off x="0" y="5505145"/>
            <a:ext cx="7772400" cy="854075"/>
          </a:xfrm>
          <a:prstGeom prst="rect">
            <a:avLst/>
          </a:prstGeom>
        </p:spPr>
        <p:txBody>
          <a:bodyPr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d-ID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FIG Congress 201</a:t>
            </a:r>
            <a: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5</a:t>
            </a:r>
            <a:endParaRPr lang="id-ID" sz="20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ootlight MT Light" pitchFamily="18" charset="0"/>
            </a:endParaRPr>
          </a:p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prstClr val="black"/>
                </a:solidFill>
                <a:latin typeface="Footlight MT Light" pitchFamily="18" charset="0"/>
              </a:rPr>
              <a:t>From the Wisdom of the Ages to the </a:t>
            </a:r>
            <a:r>
              <a:rPr lang="en-US" sz="2000" b="1" dirty="0" smtClean="0">
                <a:solidFill>
                  <a:prstClr val="black"/>
                </a:solidFill>
                <a:latin typeface="Footlight MT Light" pitchFamily="18" charset="0"/>
              </a:rPr>
              <a:t>Challenges of </a:t>
            </a:r>
            <a:r>
              <a:rPr lang="en-US" sz="2000" b="1" dirty="0">
                <a:solidFill>
                  <a:prstClr val="black"/>
                </a:solidFill>
                <a:latin typeface="Footlight MT Light" pitchFamily="18" charset="0"/>
              </a:rPr>
              <a:t>the Modern World </a:t>
            </a:r>
          </a:p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Sofia </a:t>
            </a:r>
            <a:r>
              <a:rPr lang="id-ID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, </a:t>
            </a:r>
            <a: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17</a:t>
            </a:r>
            <a:r>
              <a:rPr lang="id-ID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– 21 </a:t>
            </a:r>
            <a: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Mei </a:t>
            </a:r>
            <a:r>
              <a:rPr lang="id-ID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201</a:t>
            </a:r>
            <a: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5</a:t>
            </a:r>
            <a:r>
              <a:rPr lang="id-ID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 </a:t>
            </a:r>
            <a:endParaRPr lang="id-ID" sz="22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15900" y="2060575"/>
            <a:ext cx="2843213" cy="2089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151" name="TextBox 7"/>
          <p:cNvSpPr txBox="1">
            <a:spLocks noChangeArrowheads="1"/>
          </p:cNvSpPr>
          <p:nvPr/>
        </p:nvSpPr>
        <p:spPr bwMode="auto">
          <a:xfrm>
            <a:off x="614363" y="2420938"/>
            <a:ext cx="22288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prstClr val="black"/>
                </a:solidFill>
              </a:rPr>
              <a:t>Obigation</a:t>
            </a:r>
            <a:r>
              <a:rPr lang="en-US" sz="2400" dirty="0" smtClean="0">
                <a:solidFill>
                  <a:prstClr val="black"/>
                </a:solidFill>
              </a:rPr>
              <a:t> of Government Agencies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4459288" y="1952625"/>
            <a:ext cx="2087562" cy="2135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153" name="TextBox 10"/>
          <p:cNvSpPr txBox="1">
            <a:spLocks noChangeArrowheads="1"/>
          </p:cNvSpPr>
          <p:nvPr/>
        </p:nvSpPr>
        <p:spPr bwMode="auto">
          <a:xfrm>
            <a:off x="4445000" y="2587625"/>
            <a:ext cx="17287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prstClr val="black"/>
                </a:solidFill>
              </a:rPr>
              <a:t>Success/ Failure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659563" y="1916113"/>
            <a:ext cx="2089150" cy="24495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155" name="TextBox 21"/>
          <p:cNvSpPr txBox="1">
            <a:spLocks noChangeArrowheads="1"/>
          </p:cNvSpPr>
          <p:nvPr/>
        </p:nvSpPr>
        <p:spPr bwMode="auto">
          <a:xfrm>
            <a:off x="6659563" y="2276475"/>
            <a:ext cx="20891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smtClean="0">
                <a:solidFill>
                  <a:prstClr val="black"/>
                </a:solidFill>
              </a:rPr>
              <a:t>Mission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smtClean="0">
                <a:solidFill>
                  <a:prstClr val="black"/>
                </a:solidFill>
              </a:rPr>
              <a:t>Target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smtClean="0">
                <a:solidFill>
                  <a:prstClr val="black"/>
                </a:solidFill>
              </a:rPr>
              <a:t>Goal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059113" y="3021013"/>
            <a:ext cx="108108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7" name="TextBox 24"/>
          <p:cNvSpPr txBox="1">
            <a:spLocks noChangeArrowheads="1"/>
          </p:cNvSpPr>
          <p:nvPr/>
        </p:nvSpPr>
        <p:spPr bwMode="auto">
          <a:xfrm>
            <a:off x="3059113" y="3429000"/>
            <a:ext cx="1368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black"/>
                </a:solidFill>
              </a:rPr>
              <a:t>ACCOUNT</a:t>
            </a:r>
          </a:p>
        </p:txBody>
      </p:sp>
    </p:spTree>
    <p:extLst>
      <p:ext uri="{BB962C8B-B14F-4D97-AF65-F5344CB8AC3E}">
        <p14:creationId xmlns:p14="http://schemas.microsoft.com/office/powerpoint/2010/main" val="16774290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27"/>
          <p:cNvSpPr txBox="1">
            <a:spLocks/>
          </p:cNvSpPr>
          <p:nvPr/>
        </p:nvSpPr>
        <p:spPr>
          <a:xfrm>
            <a:off x="0" y="5519000"/>
            <a:ext cx="7772400" cy="854075"/>
          </a:xfrm>
          <a:prstGeom prst="rect">
            <a:avLst/>
          </a:prstGeom>
        </p:spPr>
        <p:txBody>
          <a:bodyPr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id-ID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FIG Congress 201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5</a:t>
            </a:r>
            <a:endParaRPr lang="id-ID" sz="2000" b="1" dirty="0">
              <a:effectLst>
                <a:outerShdw blurRad="38100" dist="38100" dir="2700000" algn="tl">
                  <a:srgbClr val="C0C0C0"/>
                </a:outerShdw>
              </a:effectLst>
              <a:latin typeface="Footlight MT Light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>
                <a:latin typeface="Footlight MT Light" pitchFamily="18" charset="0"/>
              </a:rPr>
              <a:t>From the Wisdom of the Ages to the Challenges of the Modern World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Sofia </a:t>
            </a:r>
            <a:r>
              <a:rPr lang="id-ID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, 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17</a:t>
            </a:r>
            <a:r>
              <a:rPr lang="id-ID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– 21 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Mei </a:t>
            </a:r>
            <a:r>
              <a:rPr lang="id-ID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201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5</a:t>
            </a:r>
            <a:r>
              <a:rPr lang="id-ID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 </a:t>
            </a:r>
            <a:endParaRPr lang="id-ID" sz="2200" b="1" dirty="0">
              <a:effectLst>
                <a:outerShdw blurRad="38100" dist="38100" dir="2700000" algn="tl">
                  <a:srgbClr val="C0C0C0"/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Government Accountability and Performance Report (LAKIP)</a:t>
            </a:r>
            <a:endParaRPr lang="id-ID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5650" y="1700213"/>
            <a:ext cx="7920038" cy="2665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74" name="TextBox 6"/>
          <p:cNvSpPr txBox="1">
            <a:spLocks noChangeArrowheads="1"/>
          </p:cNvSpPr>
          <p:nvPr/>
        </p:nvSpPr>
        <p:spPr bwMode="auto">
          <a:xfrm>
            <a:off x="900113" y="1916113"/>
            <a:ext cx="763270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/>
              <a:t>LAKIP is annual performance reports containing of performance accountability in achieving the goals / targets strategic of the agency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756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Structure Of Cabinet Ministry</a:t>
            </a:r>
            <a:endParaRPr lang="id-ID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4100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  <a:defRPr/>
            </a:pPr>
            <a:endParaRPr lang="en-US" sz="4000" dirty="0" smtClean="0"/>
          </a:p>
          <a:p>
            <a:pPr marL="514350" indent="-514350" algn="just" eaLnBrk="1" hangingPunct="1">
              <a:buFont typeface="Calibri" pitchFamily="34" charset="0"/>
              <a:buAutoNum type="arabicPeriod" startAt="3"/>
              <a:defRPr/>
            </a:pPr>
            <a:endParaRPr lang="en-US" sz="2800" dirty="0" smtClean="0"/>
          </a:p>
          <a:p>
            <a:pPr marL="514350" indent="-514350" algn="just" eaLnBrk="1" hangingPunct="1">
              <a:buFont typeface="Calibri" pitchFamily="34" charset="0"/>
              <a:buAutoNum type="arabicPeriod" startAt="3"/>
              <a:defRPr/>
            </a:pPr>
            <a:endParaRPr lang="en-US" sz="28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d-ID"/>
              <a:t>FIG Congress 2014</a:t>
            </a:r>
          </a:p>
        </p:txBody>
      </p:sp>
      <p:sp>
        <p:nvSpPr>
          <p:cNvPr id="6" name="Title 27"/>
          <p:cNvSpPr txBox="1">
            <a:spLocks/>
          </p:cNvSpPr>
          <p:nvPr/>
        </p:nvSpPr>
        <p:spPr>
          <a:xfrm>
            <a:off x="0" y="6003925"/>
            <a:ext cx="7772400" cy="854075"/>
          </a:xfrm>
          <a:prstGeom prst="rect">
            <a:avLst/>
          </a:prstGeom>
        </p:spPr>
        <p:txBody>
          <a:bodyPr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id-ID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FIG Congress 201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5</a:t>
            </a:r>
            <a:endParaRPr lang="id-ID" sz="2000" b="1" dirty="0">
              <a:effectLst>
                <a:outerShdw blurRad="38100" dist="38100" dir="2700000" algn="tl">
                  <a:srgbClr val="C0C0C0"/>
                </a:outerShdw>
              </a:effectLst>
              <a:latin typeface="Footlight MT Light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>
                <a:latin typeface="Footlight MT Light" pitchFamily="18" charset="0"/>
              </a:rPr>
              <a:t>From the Wisdom of the Ages to the Challenges of the Modern World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Sofia </a:t>
            </a:r>
            <a:r>
              <a:rPr lang="id-ID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, 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17</a:t>
            </a:r>
            <a:r>
              <a:rPr lang="id-ID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– 21 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Mei </a:t>
            </a:r>
            <a:r>
              <a:rPr lang="id-ID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201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5</a:t>
            </a:r>
            <a:r>
              <a:rPr lang="id-ID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 </a:t>
            </a:r>
            <a:endParaRPr lang="id-ID" sz="2200" b="1" dirty="0">
              <a:effectLst>
                <a:outerShdw blurRad="38100" dist="38100" dir="2700000" algn="tl">
                  <a:srgbClr val="C0C0C0"/>
                </a:outerShdw>
              </a:effectLst>
              <a:latin typeface="Footlight MT Light" pitchFamily="18" charset="0"/>
            </a:endParaRPr>
          </a:p>
        </p:txBody>
      </p:sp>
      <p:pic>
        <p:nvPicPr>
          <p:cNvPr id="819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81075"/>
            <a:ext cx="8208963" cy="532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512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d-ID"/>
              <a:t>FIG Congress 2014</a:t>
            </a:r>
          </a:p>
        </p:txBody>
      </p:sp>
      <p:sp>
        <p:nvSpPr>
          <p:cNvPr id="6" name="Title 27"/>
          <p:cNvSpPr txBox="1">
            <a:spLocks/>
          </p:cNvSpPr>
          <p:nvPr/>
        </p:nvSpPr>
        <p:spPr>
          <a:xfrm>
            <a:off x="0" y="5657550"/>
            <a:ext cx="7772400" cy="854075"/>
          </a:xfrm>
          <a:prstGeom prst="rect">
            <a:avLst/>
          </a:prstGeom>
        </p:spPr>
        <p:txBody>
          <a:bodyPr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id-ID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FIG Congress 201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5</a:t>
            </a:r>
            <a:endParaRPr lang="id-ID" sz="2000" b="1" dirty="0">
              <a:effectLst>
                <a:outerShdw blurRad="38100" dist="38100" dir="2700000" algn="tl">
                  <a:srgbClr val="C0C0C0"/>
                </a:outerShdw>
              </a:effectLst>
              <a:latin typeface="Footlight MT Light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>
                <a:latin typeface="Footlight MT Light" pitchFamily="18" charset="0"/>
              </a:rPr>
              <a:t>From the Wisdom of the Ages to the Challenges of the Modern World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Sofia </a:t>
            </a:r>
            <a:r>
              <a:rPr lang="id-ID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, 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17</a:t>
            </a:r>
            <a:r>
              <a:rPr lang="id-ID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– 21 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Mei </a:t>
            </a:r>
            <a:r>
              <a:rPr lang="id-ID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201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5</a:t>
            </a:r>
            <a:r>
              <a:rPr lang="id-ID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 </a:t>
            </a:r>
            <a:endParaRPr lang="id-ID" sz="2200" b="1" dirty="0">
              <a:effectLst>
                <a:outerShdw blurRad="38100" dist="38100" dir="2700000" algn="tl">
                  <a:srgbClr val="C0C0C0"/>
                </a:outerShdw>
              </a:effectLst>
              <a:latin typeface="Footlight MT Light" pitchFamily="18" charset="0"/>
            </a:endParaRPr>
          </a:p>
        </p:txBody>
      </p:sp>
      <p:pic>
        <p:nvPicPr>
          <p:cNvPr id="9220" name="Picture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92138"/>
            <a:ext cx="4954587" cy="449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nip Same Side Corner Rectangle 9"/>
          <p:cNvSpPr/>
          <p:nvPr/>
        </p:nvSpPr>
        <p:spPr>
          <a:xfrm>
            <a:off x="5940425" y="1268413"/>
            <a:ext cx="2519363" cy="3816350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22" name="TextBox 10"/>
          <p:cNvSpPr txBox="1">
            <a:spLocks noChangeArrowheads="1"/>
          </p:cNvSpPr>
          <p:nvPr/>
        </p:nvSpPr>
        <p:spPr bwMode="auto">
          <a:xfrm>
            <a:off x="6227763" y="1628775"/>
            <a:ext cx="201612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/>
              <a:t>LAKIP  value is still remain low</a:t>
            </a:r>
          </a:p>
        </p:txBody>
      </p:sp>
    </p:spTree>
    <p:extLst>
      <p:ext uri="{BB962C8B-B14F-4D97-AF65-F5344CB8AC3E}">
        <p14:creationId xmlns:p14="http://schemas.microsoft.com/office/powerpoint/2010/main" val="346971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27"/>
          <p:cNvSpPr txBox="1">
            <a:spLocks/>
          </p:cNvSpPr>
          <p:nvPr/>
        </p:nvSpPr>
        <p:spPr>
          <a:xfrm>
            <a:off x="0" y="5546710"/>
            <a:ext cx="7772400" cy="854075"/>
          </a:xfrm>
          <a:prstGeom prst="rect">
            <a:avLst/>
          </a:prstGeom>
        </p:spPr>
        <p:txBody>
          <a:bodyPr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id-ID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FIG Congress 201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5</a:t>
            </a:r>
            <a:endParaRPr lang="id-ID" sz="2000" b="1" dirty="0">
              <a:effectLst>
                <a:outerShdw blurRad="38100" dist="38100" dir="2700000" algn="tl">
                  <a:srgbClr val="C0C0C0"/>
                </a:outerShdw>
              </a:effectLst>
              <a:latin typeface="Footlight MT Light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>
                <a:latin typeface="Footlight MT Light" pitchFamily="18" charset="0"/>
              </a:rPr>
              <a:t>From the Wisdom of the Ages to the Challenges of the Modern World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Sofia </a:t>
            </a:r>
            <a:r>
              <a:rPr lang="id-ID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, 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17</a:t>
            </a:r>
            <a:r>
              <a:rPr lang="id-ID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– 21 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Mei </a:t>
            </a:r>
            <a:r>
              <a:rPr lang="id-ID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201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5</a:t>
            </a:r>
            <a:r>
              <a:rPr lang="id-ID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 </a:t>
            </a:r>
            <a:endParaRPr lang="id-ID" sz="2200" b="1" dirty="0">
              <a:effectLst>
                <a:outerShdw blurRad="38100" dist="38100" dir="2700000" algn="tl">
                  <a:srgbClr val="C0C0C0"/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/>
              <a:t>LAKIP </a:t>
            </a:r>
            <a:r>
              <a:rPr lang="en-US" sz="3600" b="1" dirty="0" smtClean="0"/>
              <a:t>Assessment Results of Ministry of Agrarian and Spatial Planning/National Land Agency</a:t>
            </a:r>
            <a:endParaRPr lang="id-ID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697519"/>
              </p:ext>
            </p:extLst>
          </p:nvPr>
        </p:nvGraphicFramePr>
        <p:xfrm>
          <a:off x="3563938" y="2066925"/>
          <a:ext cx="5111750" cy="3357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7010"/>
                <a:gridCol w="2125964"/>
                <a:gridCol w="2148776"/>
              </a:tblGrid>
              <a:tr h="82292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Year</a:t>
                      </a:r>
                      <a:endParaRPr lang="en-US" sz="2400" dirty="0"/>
                    </a:p>
                  </a:txBody>
                  <a:tcPr marL="91432" marR="91432"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Values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of LAKIP</a:t>
                      </a:r>
                      <a:endParaRPr lang="en-US" sz="2400" dirty="0"/>
                    </a:p>
                  </a:txBody>
                  <a:tcPr marL="91432" marR="91432" marT="45701" marB="45701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91432" marR="91432" marT="45701" marB="45701"/>
                </a:tc>
              </a:tr>
              <a:tr h="6336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2010</a:t>
                      </a:r>
                      <a:endParaRPr lang="en-US" sz="2400" dirty="0"/>
                    </a:p>
                  </a:txBody>
                  <a:tcPr marL="91432" marR="91432"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</a:t>
                      </a:r>
                      <a:endParaRPr lang="en-US" sz="2400" dirty="0"/>
                    </a:p>
                  </a:txBody>
                  <a:tcPr marL="91432" marR="91432"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 : Mediocre</a:t>
                      </a:r>
                      <a:endParaRPr lang="en-US" sz="2400" dirty="0"/>
                    </a:p>
                  </a:txBody>
                  <a:tcPr marL="91432" marR="91432" marT="45701" marB="45701"/>
                </a:tc>
              </a:tr>
              <a:tr h="6336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2011</a:t>
                      </a:r>
                      <a:endParaRPr lang="en-US" sz="2400" dirty="0"/>
                    </a:p>
                  </a:txBody>
                  <a:tcPr marL="91432" marR="91432"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</a:t>
                      </a:r>
                      <a:endParaRPr lang="en-US" sz="2400" dirty="0"/>
                    </a:p>
                  </a:txBody>
                  <a:tcPr marL="91432" marR="91432"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CC: Fair</a:t>
                      </a:r>
                      <a:endParaRPr lang="en-US" sz="2400" dirty="0"/>
                    </a:p>
                  </a:txBody>
                  <a:tcPr marL="91432" marR="91432" marT="45701" marB="45701"/>
                </a:tc>
              </a:tr>
              <a:tr h="6336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2012</a:t>
                      </a:r>
                      <a:endParaRPr lang="en-US" sz="2400" dirty="0"/>
                    </a:p>
                  </a:txBody>
                  <a:tcPr marL="91432" marR="91432"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CC</a:t>
                      </a:r>
                      <a:endParaRPr lang="en-US" sz="2400" dirty="0"/>
                    </a:p>
                  </a:txBody>
                  <a:tcPr marL="91432" marR="91432" marT="45701" marB="45701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91432" marR="91432" marT="45701" marB="45701"/>
                </a:tc>
              </a:tr>
              <a:tr h="6336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2013</a:t>
                      </a:r>
                      <a:endParaRPr lang="en-US" sz="2400" dirty="0"/>
                    </a:p>
                  </a:txBody>
                  <a:tcPr marL="91432" marR="91432"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CC</a:t>
                      </a:r>
                      <a:endParaRPr lang="en-US" sz="2400" dirty="0"/>
                    </a:p>
                  </a:txBody>
                  <a:tcPr marL="91432" marR="91432" marT="45701" marB="45701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91432" marR="91432" marT="45701" marB="45701"/>
                </a:tc>
              </a:tr>
            </a:tbl>
          </a:graphicData>
        </a:graphic>
      </p:graphicFrame>
      <p:pic>
        <p:nvPicPr>
          <p:cNvPr id="102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1844675"/>
            <a:ext cx="273685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501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987</Words>
  <Application>Microsoft Office PowerPoint</Application>
  <PresentationFormat>On-screen Show (4:3)</PresentationFormat>
  <Paragraphs>197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1_Office Theme</vt:lpstr>
      <vt:lpstr>PowerPoint Presentation</vt:lpstr>
      <vt:lpstr>Point of Presentatios</vt:lpstr>
      <vt:lpstr>INDONESIA</vt:lpstr>
      <vt:lpstr>Introduction</vt:lpstr>
      <vt:lpstr>Performance Accountability ?</vt:lpstr>
      <vt:lpstr>Government Accountability and Performance Report (LAKIP)</vt:lpstr>
      <vt:lpstr>Structure Of Cabinet Ministry</vt:lpstr>
      <vt:lpstr>PowerPoint Presentation</vt:lpstr>
      <vt:lpstr>LAKIP Assessment Results of Ministry of Agrarian and Spatial Planning/National Land Agency</vt:lpstr>
      <vt:lpstr>PowerPoint Presentation</vt:lpstr>
      <vt:lpstr>LAKIP Assessment</vt:lpstr>
      <vt:lpstr>PowerPoint Presentation</vt:lpstr>
      <vt:lpstr>there are some aspects that contribute to final score of LAKIP</vt:lpstr>
      <vt:lpstr>The Assessment of LAKIP  of Ministry of Agrarian and Spatial Planning/  National Land Agency 2013</vt:lpstr>
      <vt:lpstr>Conclusion</vt:lpstr>
      <vt:lpstr>Strategy to Improvement LAKIP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Hasil Studi Pelingkupan Identifikasi Kendala Pembangunan Ekonomi dan Sosial di Daerah Kaya Sumberdaya Pertambangan</dc:title>
  <dc:creator>ASUS</dc:creator>
  <cp:lastModifiedBy>Claudia Stormoen Pedersen</cp:lastModifiedBy>
  <cp:revision>67</cp:revision>
  <cp:lastPrinted>2015-05-27T14:21:01Z</cp:lastPrinted>
  <dcterms:created xsi:type="dcterms:W3CDTF">2014-11-12T13:52:45Z</dcterms:created>
  <dcterms:modified xsi:type="dcterms:W3CDTF">2015-05-27T14:21:16Z</dcterms:modified>
</cp:coreProperties>
</file>