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293" r:id="rId3"/>
    <p:sldId id="331" r:id="rId4"/>
    <p:sldId id="325" r:id="rId5"/>
    <p:sldId id="326" r:id="rId6"/>
    <p:sldId id="327" r:id="rId7"/>
    <p:sldId id="323" r:id="rId8"/>
    <p:sldId id="321" r:id="rId9"/>
    <p:sldId id="294" r:id="rId10"/>
    <p:sldId id="295" r:id="rId11"/>
    <p:sldId id="298" r:id="rId12"/>
    <p:sldId id="307" r:id="rId13"/>
    <p:sldId id="316" r:id="rId14"/>
    <p:sldId id="317" r:id="rId15"/>
    <p:sldId id="315" r:id="rId16"/>
    <p:sldId id="312" r:id="rId17"/>
    <p:sldId id="309" r:id="rId18"/>
    <p:sldId id="320" r:id="rId19"/>
    <p:sldId id="300" r:id="rId20"/>
    <p:sldId id="304" r:id="rId21"/>
    <p:sldId id="297" r:id="rId22"/>
    <p:sldId id="299" r:id="rId23"/>
    <p:sldId id="310" r:id="rId24"/>
    <p:sldId id="311" r:id="rId25"/>
    <p:sldId id="303" r:id="rId26"/>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83421" autoAdjust="0"/>
  </p:normalViewPr>
  <p:slideViewPr>
    <p:cSldViewPr>
      <p:cViewPr varScale="1">
        <p:scale>
          <a:sx n="74" d="100"/>
          <a:sy n="74" d="100"/>
        </p:scale>
        <p:origin x="1272" y="72"/>
      </p:cViewPr>
      <p:guideLst>
        <p:guide orient="horz" pos="2704"/>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72"/>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Local\Temp\notes2D1DA0\profesio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1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Sheet3!$C$4:$C$13</c:f>
              <c:strCache>
                <c:ptCount val="10"/>
                <c:pt idx="0">
                  <c:v>Wholesale  and   Retail Trade</c:v>
                </c:pt>
                <c:pt idx="1">
                  <c:v>Education</c:v>
                </c:pt>
                <c:pt idx="2">
                  <c:v>Insurance</c:v>
                </c:pt>
                <c:pt idx="3">
                  <c:v>Banks</c:v>
                </c:pt>
                <c:pt idx="4">
                  <c:v>Communication</c:v>
                </c:pt>
                <c:pt idx="5">
                  <c:v>Public Administration</c:v>
                </c:pt>
                <c:pt idx="6">
                  <c:v>Professional</c:v>
                </c:pt>
                <c:pt idx="7">
                  <c:v>Other Transport Services</c:v>
                </c:pt>
                <c:pt idx="8">
                  <c:v>Accommodation</c:v>
                </c:pt>
                <c:pt idx="9">
                  <c:v>Others</c:v>
                </c:pt>
              </c:strCache>
            </c:strRef>
          </c:cat>
          <c:val>
            <c:numRef>
              <c:f>Sheet3!$D$4:$D$13</c:f>
              <c:numCache>
                <c:formatCode>#,##0.0</c:formatCode>
                <c:ptCount val="10"/>
                <c:pt idx="0">
                  <c:v>521.44596341480258</c:v>
                </c:pt>
                <c:pt idx="1">
                  <c:v>493.16464222463458</c:v>
                </c:pt>
                <c:pt idx="2">
                  <c:v>423.65867696673695</c:v>
                </c:pt>
                <c:pt idx="3">
                  <c:v>413.64262890892587</c:v>
                </c:pt>
                <c:pt idx="4">
                  <c:v>341.58599780023781</c:v>
                </c:pt>
                <c:pt idx="5">
                  <c:v>337.57001854974152</c:v>
                </c:pt>
                <c:pt idx="6">
                  <c:v>336.65882737890394</c:v>
                </c:pt>
                <c:pt idx="7">
                  <c:v>247.39697807427297</c:v>
                </c:pt>
                <c:pt idx="8">
                  <c:v>181.05244456653139</c:v>
                </c:pt>
                <c:pt idx="9">
                  <c:v>1624.2552673146611</c:v>
                </c:pt>
              </c:numCache>
            </c:numRef>
          </c:val>
        </c:ser>
        <c:dLbls>
          <c:showLegendKey val="0"/>
          <c:showVal val="0"/>
          <c:showCatName val="0"/>
          <c:showSerName val="0"/>
          <c:showPercent val="1"/>
          <c:showBubbleSize val="0"/>
          <c:showLeaderLines val="0"/>
        </c:dLbls>
      </c:pie3DChart>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image" Target="../media/image26.jpeg"/><Relationship Id="rId4" Type="http://schemas.openxmlformats.org/officeDocument/2006/relationships/image" Target="../media/image29.pn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g"/><Relationship Id="rId5" Type="http://schemas.openxmlformats.org/officeDocument/2006/relationships/image" Target="../media/image34.png"/><Relationship Id="rId4" Type="http://schemas.openxmlformats.org/officeDocument/2006/relationships/image" Target="../media/image3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image" Target="../media/image26.jpeg"/><Relationship Id="rId4" Type="http://schemas.openxmlformats.org/officeDocument/2006/relationships/image" Target="../media/image2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g"/><Relationship Id="rId5" Type="http://schemas.openxmlformats.org/officeDocument/2006/relationships/image" Target="../media/image34.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35FFA-2F50-4A1F-A131-248D47248BA3}" type="doc">
      <dgm:prSet loTypeId="urn:microsoft.com/office/officeart/2005/8/layout/rings+Icon" loCatId="relationship" qsTypeId="urn:microsoft.com/office/officeart/2005/8/quickstyle/simple1" qsCatId="simple" csTypeId="urn:microsoft.com/office/officeart/2005/8/colors/accent2_1" csCatId="accent2" phldr="1"/>
      <dgm:spPr/>
    </dgm:pt>
    <dgm:pt modelId="{03535574-E78D-46DC-B00F-0BCB823EA0C5}">
      <dgm:prSet phldrT="[Text]" custT="1"/>
      <dgm:spPr/>
      <dgm:t>
        <a:bodyPr/>
        <a:lstStyle/>
        <a:p>
          <a:r>
            <a:rPr lang="en-US" sz="2000" b="1" dirty="0" smtClean="0"/>
            <a:t>Malaysia Services Development Council (MSDC)</a:t>
          </a:r>
          <a:endParaRPr lang="en-MY" sz="2000" b="1" dirty="0"/>
        </a:p>
      </dgm:t>
    </dgm:pt>
    <dgm:pt modelId="{4F02D9F7-810A-42B5-85C9-D66AEC724A9A}" type="parTrans" cxnId="{477A8FAA-2835-4BD2-A184-2289F5D6940F}">
      <dgm:prSet/>
      <dgm:spPr/>
      <dgm:t>
        <a:bodyPr/>
        <a:lstStyle/>
        <a:p>
          <a:endParaRPr lang="en-MY" sz="2000"/>
        </a:p>
      </dgm:t>
    </dgm:pt>
    <dgm:pt modelId="{89087AC3-4B2E-40AC-8150-EA46C93B8E42}" type="sibTrans" cxnId="{477A8FAA-2835-4BD2-A184-2289F5D6940F}">
      <dgm:prSet/>
      <dgm:spPr/>
      <dgm:t>
        <a:bodyPr/>
        <a:lstStyle/>
        <a:p>
          <a:endParaRPr lang="en-MY" sz="2000"/>
        </a:p>
      </dgm:t>
    </dgm:pt>
    <dgm:pt modelId="{C8E7D66D-F929-4797-8BF2-3D87030E5A5D}">
      <dgm:prSet phldrT="[Text]" custT="1"/>
      <dgm:spPr/>
      <dgm:t>
        <a:bodyPr/>
        <a:lstStyle/>
        <a:p>
          <a:r>
            <a:rPr lang="en-US" sz="2000" b="1" dirty="0" smtClean="0"/>
            <a:t>RMK-11 (Technical Working Group on Professional Services)</a:t>
          </a:r>
          <a:endParaRPr lang="en-MY" sz="2000" b="1" dirty="0"/>
        </a:p>
      </dgm:t>
    </dgm:pt>
    <dgm:pt modelId="{EA816854-64A3-46D6-9CCB-69227EBFA9E7}" type="parTrans" cxnId="{C3A680DF-8E09-4A97-BDAC-8288EB057D4F}">
      <dgm:prSet/>
      <dgm:spPr/>
      <dgm:t>
        <a:bodyPr/>
        <a:lstStyle/>
        <a:p>
          <a:endParaRPr lang="en-MY" sz="2000"/>
        </a:p>
      </dgm:t>
    </dgm:pt>
    <dgm:pt modelId="{6F7677D0-C584-4E1C-8B2B-D0AEEE0C28DF}" type="sibTrans" cxnId="{C3A680DF-8E09-4A97-BDAC-8288EB057D4F}">
      <dgm:prSet/>
      <dgm:spPr/>
      <dgm:t>
        <a:bodyPr/>
        <a:lstStyle/>
        <a:p>
          <a:endParaRPr lang="en-MY" sz="2000"/>
        </a:p>
      </dgm:t>
    </dgm:pt>
    <dgm:pt modelId="{E4424A47-6A93-46B2-885E-3E03DD992C3B}">
      <dgm:prSet phldrT="[Text]" custT="1"/>
      <dgm:spPr/>
      <dgm:t>
        <a:bodyPr/>
        <a:lstStyle/>
        <a:p>
          <a:r>
            <a:rPr lang="en-US" sz="2000" b="1" dirty="0" smtClean="0"/>
            <a:t>Services </a:t>
          </a:r>
          <a:r>
            <a:rPr lang="en-US" sz="2000" b="1" dirty="0" err="1" smtClean="0"/>
            <a:t>Liberalisation</a:t>
          </a:r>
          <a:r>
            <a:rPr lang="en-US" sz="2000" b="1" dirty="0" smtClean="0"/>
            <a:t> (FTAs, RTAs, MRAs)</a:t>
          </a:r>
          <a:endParaRPr lang="en-MY" sz="2000" b="1" dirty="0"/>
        </a:p>
      </dgm:t>
    </dgm:pt>
    <dgm:pt modelId="{5E9145E1-431F-42DF-A323-B26E3452C950}" type="parTrans" cxnId="{44B96502-A5EC-4989-A173-C3AD4CDF9393}">
      <dgm:prSet/>
      <dgm:spPr/>
      <dgm:t>
        <a:bodyPr/>
        <a:lstStyle/>
        <a:p>
          <a:endParaRPr lang="en-MY" sz="2000"/>
        </a:p>
      </dgm:t>
    </dgm:pt>
    <dgm:pt modelId="{8FBA80E5-9EE6-4D0D-B96B-81ACA98C2909}" type="sibTrans" cxnId="{44B96502-A5EC-4989-A173-C3AD4CDF9393}">
      <dgm:prSet/>
      <dgm:spPr/>
      <dgm:t>
        <a:bodyPr/>
        <a:lstStyle/>
        <a:p>
          <a:endParaRPr lang="en-MY" sz="2000"/>
        </a:p>
      </dgm:t>
    </dgm:pt>
    <dgm:pt modelId="{CCA9BE0E-6F7A-4DF8-8AE2-97353EC0DBFD}">
      <dgm:prSet phldrT="[Text]" custT="1"/>
      <dgm:spPr/>
      <dgm:t>
        <a:bodyPr/>
        <a:lstStyle/>
        <a:p>
          <a:r>
            <a:rPr lang="en-US" sz="2000" b="1" dirty="0" smtClean="0"/>
            <a:t>Service sector policy and development</a:t>
          </a:r>
          <a:endParaRPr lang="en-MY" sz="2000" b="1" dirty="0"/>
        </a:p>
      </dgm:t>
    </dgm:pt>
    <dgm:pt modelId="{5B60CE9D-C8D2-4A5D-A815-5F6E58959072}" type="parTrans" cxnId="{402910C9-96F8-4F72-8140-AAA2C7A5C56A}">
      <dgm:prSet/>
      <dgm:spPr/>
      <dgm:t>
        <a:bodyPr/>
        <a:lstStyle/>
        <a:p>
          <a:endParaRPr lang="en-MY" sz="2000"/>
        </a:p>
      </dgm:t>
    </dgm:pt>
    <dgm:pt modelId="{1AAC3F63-4625-4E34-A2F0-A81344D20293}" type="sibTrans" cxnId="{402910C9-96F8-4F72-8140-AAA2C7A5C56A}">
      <dgm:prSet/>
      <dgm:spPr/>
      <dgm:t>
        <a:bodyPr/>
        <a:lstStyle/>
        <a:p>
          <a:endParaRPr lang="en-MY" sz="2000"/>
        </a:p>
      </dgm:t>
    </dgm:pt>
    <dgm:pt modelId="{C9C9FE91-C8CF-4316-947E-0AD699348FFC}" type="pres">
      <dgm:prSet presAssocID="{75F35FFA-2F50-4A1F-A131-248D47248BA3}" presName="Name0" presStyleCnt="0">
        <dgm:presLayoutVars>
          <dgm:chMax val="7"/>
          <dgm:dir/>
          <dgm:resizeHandles val="exact"/>
        </dgm:presLayoutVars>
      </dgm:prSet>
      <dgm:spPr/>
    </dgm:pt>
    <dgm:pt modelId="{3B9694F6-EF95-40CA-AF36-0B3F3528131B}" type="pres">
      <dgm:prSet presAssocID="{75F35FFA-2F50-4A1F-A131-248D47248BA3}" presName="ellipse1" presStyleLbl="vennNode1" presStyleIdx="0" presStyleCnt="4">
        <dgm:presLayoutVars>
          <dgm:bulletEnabled val="1"/>
        </dgm:presLayoutVars>
      </dgm:prSet>
      <dgm:spPr/>
      <dgm:t>
        <a:bodyPr/>
        <a:lstStyle/>
        <a:p>
          <a:endParaRPr lang="en-MY"/>
        </a:p>
      </dgm:t>
    </dgm:pt>
    <dgm:pt modelId="{DAFC5065-FF06-47CC-8296-FEB92D455AC4}" type="pres">
      <dgm:prSet presAssocID="{75F35FFA-2F50-4A1F-A131-248D47248BA3}" presName="ellipse2" presStyleLbl="vennNode1" presStyleIdx="1" presStyleCnt="4">
        <dgm:presLayoutVars>
          <dgm:bulletEnabled val="1"/>
        </dgm:presLayoutVars>
      </dgm:prSet>
      <dgm:spPr/>
      <dgm:t>
        <a:bodyPr/>
        <a:lstStyle/>
        <a:p>
          <a:endParaRPr lang="en-MY"/>
        </a:p>
      </dgm:t>
    </dgm:pt>
    <dgm:pt modelId="{7F59EF6E-F14B-4B97-90D1-8BFEE060DD93}" type="pres">
      <dgm:prSet presAssocID="{75F35FFA-2F50-4A1F-A131-248D47248BA3}" presName="ellipse3" presStyleLbl="vennNode1" presStyleIdx="2" presStyleCnt="4">
        <dgm:presLayoutVars>
          <dgm:bulletEnabled val="1"/>
        </dgm:presLayoutVars>
      </dgm:prSet>
      <dgm:spPr/>
      <dgm:t>
        <a:bodyPr/>
        <a:lstStyle/>
        <a:p>
          <a:endParaRPr lang="en-MY"/>
        </a:p>
      </dgm:t>
    </dgm:pt>
    <dgm:pt modelId="{2B8A023A-3772-4D05-BB1E-BF158609E6E8}" type="pres">
      <dgm:prSet presAssocID="{75F35FFA-2F50-4A1F-A131-248D47248BA3}" presName="ellipse4" presStyleLbl="vennNode1" presStyleIdx="3" presStyleCnt="4">
        <dgm:presLayoutVars>
          <dgm:bulletEnabled val="1"/>
        </dgm:presLayoutVars>
      </dgm:prSet>
      <dgm:spPr/>
      <dgm:t>
        <a:bodyPr/>
        <a:lstStyle/>
        <a:p>
          <a:endParaRPr lang="en-MY"/>
        </a:p>
      </dgm:t>
    </dgm:pt>
  </dgm:ptLst>
  <dgm:cxnLst>
    <dgm:cxn modelId="{44B96502-A5EC-4989-A173-C3AD4CDF9393}" srcId="{75F35FFA-2F50-4A1F-A131-248D47248BA3}" destId="{E4424A47-6A93-46B2-885E-3E03DD992C3B}" srcOrd="2" destOrd="0" parTransId="{5E9145E1-431F-42DF-A323-B26E3452C950}" sibTransId="{8FBA80E5-9EE6-4D0D-B96B-81ACA98C2909}"/>
    <dgm:cxn modelId="{C3A680DF-8E09-4A97-BDAC-8288EB057D4F}" srcId="{75F35FFA-2F50-4A1F-A131-248D47248BA3}" destId="{C8E7D66D-F929-4797-8BF2-3D87030E5A5D}" srcOrd="1" destOrd="0" parTransId="{EA816854-64A3-46D6-9CCB-69227EBFA9E7}" sibTransId="{6F7677D0-C584-4E1C-8B2B-D0AEEE0C28DF}"/>
    <dgm:cxn modelId="{77D3DC06-DA95-46BA-8F5F-39505A06F0D6}" type="presOf" srcId="{E4424A47-6A93-46B2-885E-3E03DD992C3B}" destId="{7F59EF6E-F14B-4B97-90D1-8BFEE060DD93}" srcOrd="0" destOrd="0" presId="urn:microsoft.com/office/officeart/2005/8/layout/rings+Icon"/>
    <dgm:cxn modelId="{19DC582E-82A8-4EF3-B863-966A3D9D0C32}" type="presOf" srcId="{C8E7D66D-F929-4797-8BF2-3D87030E5A5D}" destId="{DAFC5065-FF06-47CC-8296-FEB92D455AC4}" srcOrd="0" destOrd="0" presId="urn:microsoft.com/office/officeart/2005/8/layout/rings+Icon"/>
    <dgm:cxn modelId="{32B98FAE-2BE5-47D3-BDAF-1420CF66FA91}" type="presOf" srcId="{03535574-E78D-46DC-B00F-0BCB823EA0C5}" destId="{3B9694F6-EF95-40CA-AF36-0B3F3528131B}" srcOrd="0" destOrd="0" presId="urn:microsoft.com/office/officeart/2005/8/layout/rings+Icon"/>
    <dgm:cxn modelId="{477A8FAA-2835-4BD2-A184-2289F5D6940F}" srcId="{75F35FFA-2F50-4A1F-A131-248D47248BA3}" destId="{03535574-E78D-46DC-B00F-0BCB823EA0C5}" srcOrd="0" destOrd="0" parTransId="{4F02D9F7-810A-42B5-85C9-D66AEC724A9A}" sibTransId="{89087AC3-4B2E-40AC-8150-EA46C93B8E42}"/>
    <dgm:cxn modelId="{0C48130B-DFF4-43F3-9B59-5EB4E050DC34}" type="presOf" srcId="{CCA9BE0E-6F7A-4DF8-8AE2-97353EC0DBFD}" destId="{2B8A023A-3772-4D05-BB1E-BF158609E6E8}" srcOrd="0" destOrd="0" presId="urn:microsoft.com/office/officeart/2005/8/layout/rings+Icon"/>
    <dgm:cxn modelId="{402910C9-96F8-4F72-8140-AAA2C7A5C56A}" srcId="{75F35FFA-2F50-4A1F-A131-248D47248BA3}" destId="{CCA9BE0E-6F7A-4DF8-8AE2-97353EC0DBFD}" srcOrd="3" destOrd="0" parTransId="{5B60CE9D-C8D2-4A5D-A815-5F6E58959072}" sibTransId="{1AAC3F63-4625-4E34-A2F0-A81344D20293}"/>
    <dgm:cxn modelId="{FD514996-EB05-4EE7-9EB9-BFA56D73D3A0}" type="presOf" srcId="{75F35FFA-2F50-4A1F-A131-248D47248BA3}" destId="{C9C9FE91-C8CF-4316-947E-0AD699348FFC}" srcOrd="0" destOrd="0" presId="urn:microsoft.com/office/officeart/2005/8/layout/rings+Icon"/>
    <dgm:cxn modelId="{B3A0ECC7-4970-4058-8795-C020F852FB61}" type="presParOf" srcId="{C9C9FE91-C8CF-4316-947E-0AD699348FFC}" destId="{3B9694F6-EF95-40CA-AF36-0B3F3528131B}" srcOrd="0" destOrd="0" presId="urn:microsoft.com/office/officeart/2005/8/layout/rings+Icon"/>
    <dgm:cxn modelId="{DE7B4183-40B2-4363-ACED-09163EA89043}" type="presParOf" srcId="{C9C9FE91-C8CF-4316-947E-0AD699348FFC}" destId="{DAFC5065-FF06-47CC-8296-FEB92D455AC4}" srcOrd="1" destOrd="0" presId="urn:microsoft.com/office/officeart/2005/8/layout/rings+Icon"/>
    <dgm:cxn modelId="{03EE9848-BD8E-455A-AF43-7DD0EC8F0DE4}" type="presParOf" srcId="{C9C9FE91-C8CF-4316-947E-0AD699348FFC}" destId="{7F59EF6E-F14B-4B97-90D1-8BFEE060DD93}" srcOrd="2" destOrd="0" presId="urn:microsoft.com/office/officeart/2005/8/layout/rings+Icon"/>
    <dgm:cxn modelId="{D64E25BC-2D93-4BDE-8CE2-3EB19F7D745C}" type="presParOf" srcId="{C9C9FE91-C8CF-4316-947E-0AD699348FFC}" destId="{2B8A023A-3772-4D05-BB1E-BF158609E6E8}"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52516-38DA-4EBA-9FDD-5B27B9C23AA6}" type="doc">
      <dgm:prSet loTypeId="urn:microsoft.com/office/officeart/2005/8/layout/venn1" loCatId="relationship" qsTypeId="urn:microsoft.com/office/officeart/2005/8/quickstyle/simple1" qsCatId="simple" csTypeId="urn:microsoft.com/office/officeart/2005/8/colors/accent1_2" csCatId="accent1" phldr="1"/>
      <dgm:spPr/>
    </dgm:pt>
    <dgm:pt modelId="{CF6785BE-D35B-4329-93C6-B4E669C06CA0}">
      <dgm:prSet phldrT="[Text]"/>
      <dgm:spPr/>
      <dgm:t>
        <a:bodyPr/>
        <a:lstStyle/>
        <a:p>
          <a:r>
            <a:rPr lang="en-US" dirty="0" smtClean="0"/>
            <a:t>High-income</a:t>
          </a:r>
          <a:endParaRPr lang="en-MY" dirty="0"/>
        </a:p>
      </dgm:t>
    </dgm:pt>
    <dgm:pt modelId="{CF7051E2-8607-4075-8FD4-F1BF13DD0D07}" type="parTrans" cxnId="{B245E9FB-EDD1-49AE-928C-78E26B3199F9}">
      <dgm:prSet/>
      <dgm:spPr/>
      <dgm:t>
        <a:bodyPr/>
        <a:lstStyle/>
        <a:p>
          <a:endParaRPr lang="en-MY"/>
        </a:p>
      </dgm:t>
    </dgm:pt>
    <dgm:pt modelId="{507E04F3-27D7-43B0-8F2D-DA03C0CA5F75}" type="sibTrans" cxnId="{B245E9FB-EDD1-49AE-928C-78E26B3199F9}">
      <dgm:prSet/>
      <dgm:spPr/>
      <dgm:t>
        <a:bodyPr/>
        <a:lstStyle/>
        <a:p>
          <a:endParaRPr lang="en-MY"/>
        </a:p>
      </dgm:t>
    </dgm:pt>
    <dgm:pt modelId="{4838A178-3243-4E6F-A780-929F50D0D260}">
      <dgm:prSet phldrT="[Text]"/>
      <dgm:spPr/>
      <dgm:t>
        <a:bodyPr/>
        <a:lstStyle/>
        <a:p>
          <a:r>
            <a:rPr lang="en-US" dirty="0" smtClean="0"/>
            <a:t>Sustainability</a:t>
          </a:r>
          <a:endParaRPr lang="en-MY" dirty="0"/>
        </a:p>
      </dgm:t>
    </dgm:pt>
    <dgm:pt modelId="{C7CD8CD4-AC61-483A-9373-4F02E16C1035}" type="parTrans" cxnId="{D1D12A9E-0A51-42F3-8289-3951599A8128}">
      <dgm:prSet/>
      <dgm:spPr/>
      <dgm:t>
        <a:bodyPr/>
        <a:lstStyle/>
        <a:p>
          <a:endParaRPr lang="en-MY"/>
        </a:p>
      </dgm:t>
    </dgm:pt>
    <dgm:pt modelId="{34A26F79-80A7-4DF7-B248-FA78A9029BF9}" type="sibTrans" cxnId="{D1D12A9E-0A51-42F3-8289-3951599A8128}">
      <dgm:prSet/>
      <dgm:spPr/>
      <dgm:t>
        <a:bodyPr/>
        <a:lstStyle/>
        <a:p>
          <a:endParaRPr lang="en-MY"/>
        </a:p>
      </dgm:t>
    </dgm:pt>
    <dgm:pt modelId="{017E0B60-970F-4ECC-9584-0B69EBE36FB7}">
      <dgm:prSet phldrT="[Text]"/>
      <dgm:spPr/>
      <dgm:t>
        <a:bodyPr/>
        <a:lstStyle/>
        <a:p>
          <a:r>
            <a:rPr lang="en-US" dirty="0" smtClean="0"/>
            <a:t>Inclusiveness</a:t>
          </a:r>
          <a:endParaRPr lang="en-MY" dirty="0"/>
        </a:p>
      </dgm:t>
    </dgm:pt>
    <dgm:pt modelId="{42322311-33C5-4C61-83B5-6069C697F48C}" type="parTrans" cxnId="{8E268A4E-F079-4D4B-93D0-4E60C7800D96}">
      <dgm:prSet/>
      <dgm:spPr/>
      <dgm:t>
        <a:bodyPr/>
        <a:lstStyle/>
        <a:p>
          <a:endParaRPr lang="en-MY"/>
        </a:p>
      </dgm:t>
    </dgm:pt>
    <dgm:pt modelId="{9B0699CB-C785-45D2-BBA0-6074A6514324}" type="sibTrans" cxnId="{8E268A4E-F079-4D4B-93D0-4E60C7800D96}">
      <dgm:prSet/>
      <dgm:spPr/>
      <dgm:t>
        <a:bodyPr/>
        <a:lstStyle/>
        <a:p>
          <a:endParaRPr lang="en-MY"/>
        </a:p>
      </dgm:t>
    </dgm:pt>
    <dgm:pt modelId="{E8E69F01-E26D-4F58-A2F6-090F2EF551A3}" type="pres">
      <dgm:prSet presAssocID="{C8752516-38DA-4EBA-9FDD-5B27B9C23AA6}" presName="compositeShape" presStyleCnt="0">
        <dgm:presLayoutVars>
          <dgm:chMax val="7"/>
          <dgm:dir/>
          <dgm:resizeHandles val="exact"/>
        </dgm:presLayoutVars>
      </dgm:prSet>
      <dgm:spPr/>
    </dgm:pt>
    <dgm:pt modelId="{E88044EA-27F6-4959-B150-552F3CCEB35C}" type="pres">
      <dgm:prSet presAssocID="{CF6785BE-D35B-4329-93C6-B4E669C06CA0}" presName="circ1" presStyleLbl="vennNode1" presStyleIdx="0" presStyleCnt="3"/>
      <dgm:spPr/>
      <dgm:t>
        <a:bodyPr/>
        <a:lstStyle/>
        <a:p>
          <a:endParaRPr lang="en-MY"/>
        </a:p>
      </dgm:t>
    </dgm:pt>
    <dgm:pt modelId="{38C379DE-14FD-4518-8399-3D30B69E6CB2}" type="pres">
      <dgm:prSet presAssocID="{CF6785BE-D35B-4329-93C6-B4E669C06CA0}" presName="circ1Tx" presStyleLbl="revTx" presStyleIdx="0" presStyleCnt="0">
        <dgm:presLayoutVars>
          <dgm:chMax val="0"/>
          <dgm:chPref val="0"/>
          <dgm:bulletEnabled val="1"/>
        </dgm:presLayoutVars>
      </dgm:prSet>
      <dgm:spPr/>
      <dgm:t>
        <a:bodyPr/>
        <a:lstStyle/>
        <a:p>
          <a:endParaRPr lang="en-MY"/>
        </a:p>
      </dgm:t>
    </dgm:pt>
    <dgm:pt modelId="{09357373-A54D-4857-B673-7947A1231B90}" type="pres">
      <dgm:prSet presAssocID="{4838A178-3243-4E6F-A780-929F50D0D260}" presName="circ2" presStyleLbl="vennNode1" presStyleIdx="1" presStyleCnt="3"/>
      <dgm:spPr/>
      <dgm:t>
        <a:bodyPr/>
        <a:lstStyle/>
        <a:p>
          <a:endParaRPr lang="en-MY"/>
        </a:p>
      </dgm:t>
    </dgm:pt>
    <dgm:pt modelId="{7B3C53FD-7EA4-4CCE-AA6A-FE8DCB338582}" type="pres">
      <dgm:prSet presAssocID="{4838A178-3243-4E6F-A780-929F50D0D260}" presName="circ2Tx" presStyleLbl="revTx" presStyleIdx="0" presStyleCnt="0">
        <dgm:presLayoutVars>
          <dgm:chMax val="0"/>
          <dgm:chPref val="0"/>
          <dgm:bulletEnabled val="1"/>
        </dgm:presLayoutVars>
      </dgm:prSet>
      <dgm:spPr/>
      <dgm:t>
        <a:bodyPr/>
        <a:lstStyle/>
        <a:p>
          <a:endParaRPr lang="en-MY"/>
        </a:p>
      </dgm:t>
    </dgm:pt>
    <dgm:pt modelId="{BA4D6269-8587-44E0-AC6B-A3419F3A3BAB}" type="pres">
      <dgm:prSet presAssocID="{017E0B60-970F-4ECC-9584-0B69EBE36FB7}" presName="circ3" presStyleLbl="vennNode1" presStyleIdx="2" presStyleCnt="3"/>
      <dgm:spPr/>
      <dgm:t>
        <a:bodyPr/>
        <a:lstStyle/>
        <a:p>
          <a:endParaRPr lang="en-MY"/>
        </a:p>
      </dgm:t>
    </dgm:pt>
    <dgm:pt modelId="{D7F86930-2CCB-470B-B655-F60ACC4FD103}" type="pres">
      <dgm:prSet presAssocID="{017E0B60-970F-4ECC-9584-0B69EBE36FB7}" presName="circ3Tx" presStyleLbl="revTx" presStyleIdx="0" presStyleCnt="0">
        <dgm:presLayoutVars>
          <dgm:chMax val="0"/>
          <dgm:chPref val="0"/>
          <dgm:bulletEnabled val="1"/>
        </dgm:presLayoutVars>
      </dgm:prSet>
      <dgm:spPr/>
      <dgm:t>
        <a:bodyPr/>
        <a:lstStyle/>
        <a:p>
          <a:endParaRPr lang="en-MY"/>
        </a:p>
      </dgm:t>
    </dgm:pt>
  </dgm:ptLst>
  <dgm:cxnLst>
    <dgm:cxn modelId="{A5DD71D5-B746-4F6A-A1D7-AF825EBE99AA}" type="presOf" srcId="{4838A178-3243-4E6F-A780-929F50D0D260}" destId="{09357373-A54D-4857-B673-7947A1231B90}" srcOrd="0" destOrd="0" presId="urn:microsoft.com/office/officeart/2005/8/layout/venn1"/>
    <dgm:cxn modelId="{DED8118E-D561-4AE0-8892-650979368934}" type="presOf" srcId="{CF6785BE-D35B-4329-93C6-B4E669C06CA0}" destId="{38C379DE-14FD-4518-8399-3D30B69E6CB2}" srcOrd="1" destOrd="0" presId="urn:microsoft.com/office/officeart/2005/8/layout/venn1"/>
    <dgm:cxn modelId="{4AA68B7B-B0A3-4B57-9724-8B89A9AB5D3E}" type="presOf" srcId="{017E0B60-970F-4ECC-9584-0B69EBE36FB7}" destId="{D7F86930-2CCB-470B-B655-F60ACC4FD103}" srcOrd="1" destOrd="0" presId="urn:microsoft.com/office/officeart/2005/8/layout/venn1"/>
    <dgm:cxn modelId="{D1D12A9E-0A51-42F3-8289-3951599A8128}" srcId="{C8752516-38DA-4EBA-9FDD-5B27B9C23AA6}" destId="{4838A178-3243-4E6F-A780-929F50D0D260}" srcOrd="1" destOrd="0" parTransId="{C7CD8CD4-AC61-483A-9373-4F02E16C1035}" sibTransId="{34A26F79-80A7-4DF7-B248-FA78A9029BF9}"/>
    <dgm:cxn modelId="{A94BCACF-4BDC-42A8-8671-A636B1298428}" type="presOf" srcId="{C8752516-38DA-4EBA-9FDD-5B27B9C23AA6}" destId="{E8E69F01-E26D-4F58-A2F6-090F2EF551A3}" srcOrd="0" destOrd="0" presId="urn:microsoft.com/office/officeart/2005/8/layout/venn1"/>
    <dgm:cxn modelId="{8E268A4E-F079-4D4B-93D0-4E60C7800D96}" srcId="{C8752516-38DA-4EBA-9FDD-5B27B9C23AA6}" destId="{017E0B60-970F-4ECC-9584-0B69EBE36FB7}" srcOrd="2" destOrd="0" parTransId="{42322311-33C5-4C61-83B5-6069C697F48C}" sibTransId="{9B0699CB-C785-45D2-BBA0-6074A6514324}"/>
    <dgm:cxn modelId="{68BC0587-910B-4B39-9B11-4528E394A727}" type="presOf" srcId="{4838A178-3243-4E6F-A780-929F50D0D260}" destId="{7B3C53FD-7EA4-4CCE-AA6A-FE8DCB338582}" srcOrd="1" destOrd="0" presId="urn:microsoft.com/office/officeart/2005/8/layout/venn1"/>
    <dgm:cxn modelId="{328BF1E5-A1FA-4573-9035-C9FC05CA41A1}" type="presOf" srcId="{017E0B60-970F-4ECC-9584-0B69EBE36FB7}" destId="{BA4D6269-8587-44E0-AC6B-A3419F3A3BAB}" srcOrd="0" destOrd="0" presId="urn:microsoft.com/office/officeart/2005/8/layout/venn1"/>
    <dgm:cxn modelId="{B245E9FB-EDD1-49AE-928C-78E26B3199F9}" srcId="{C8752516-38DA-4EBA-9FDD-5B27B9C23AA6}" destId="{CF6785BE-D35B-4329-93C6-B4E669C06CA0}" srcOrd="0" destOrd="0" parTransId="{CF7051E2-8607-4075-8FD4-F1BF13DD0D07}" sibTransId="{507E04F3-27D7-43B0-8F2D-DA03C0CA5F75}"/>
    <dgm:cxn modelId="{41417F00-B04C-4612-9ABD-4C0785A4DD21}" type="presOf" srcId="{CF6785BE-D35B-4329-93C6-B4E669C06CA0}" destId="{E88044EA-27F6-4959-B150-552F3CCEB35C}" srcOrd="0" destOrd="0" presId="urn:microsoft.com/office/officeart/2005/8/layout/venn1"/>
    <dgm:cxn modelId="{AAF10DB6-9157-406B-990A-F2131A22AF47}" type="presParOf" srcId="{E8E69F01-E26D-4F58-A2F6-090F2EF551A3}" destId="{E88044EA-27F6-4959-B150-552F3CCEB35C}" srcOrd="0" destOrd="0" presId="urn:microsoft.com/office/officeart/2005/8/layout/venn1"/>
    <dgm:cxn modelId="{6B9CE90A-BD62-46BC-8C89-BA9767C38EE5}" type="presParOf" srcId="{E8E69F01-E26D-4F58-A2F6-090F2EF551A3}" destId="{38C379DE-14FD-4518-8399-3D30B69E6CB2}" srcOrd="1" destOrd="0" presId="urn:microsoft.com/office/officeart/2005/8/layout/venn1"/>
    <dgm:cxn modelId="{DBA418DD-F670-40A0-8BC6-50B59EAE2475}" type="presParOf" srcId="{E8E69F01-E26D-4F58-A2F6-090F2EF551A3}" destId="{09357373-A54D-4857-B673-7947A1231B90}" srcOrd="2" destOrd="0" presId="urn:microsoft.com/office/officeart/2005/8/layout/venn1"/>
    <dgm:cxn modelId="{66083B9B-5316-4891-9BA6-B03EFB384D91}" type="presParOf" srcId="{E8E69F01-E26D-4F58-A2F6-090F2EF551A3}" destId="{7B3C53FD-7EA4-4CCE-AA6A-FE8DCB338582}" srcOrd="3" destOrd="0" presId="urn:microsoft.com/office/officeart/2005/8/layout/venn1"/>
    <dgm:cxn modelId="{336AF397-0F13-4B6E-8FA1-5399E95A9080}" type="presParOf" srcId="{E8E69F01-E26D-4F58-A2F6-090F2EF551A3}" destId="{BA4D6269-8587-44E0-AC6B-A3419F3A3BAB}" srcOrd="4" destOrd="0" presId="urn:microsoft.com/office/officeart/2005/8/layout/venn1"/>
    <dgm:cxn modelId="{1EA6FF9C-043B-4FBE-81F2-B679C56E6A1A}" type="presParOf" srcId="{E8E69F01-E26D-4F58-A2F6-090F2EF551A3}" destId="{D7F86930-2CCB-470B-B655-F60ACC4FD10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0EB63-D9D2-4D5C-A53F-A3F1941C32E1}"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MY"/>
        </a:p>
      </dgm:t>
    </dgm:pt>
    <dgm:pt modelId="{F00ECA58-B4B1-4D58-8052-25FA451D196E}">
      <dgm:prSet phldrT="[Text]"/>
      <dgm:spPr/>
      <dgm:t>
        <a:bodyPr/>
        <a:lstStyle/>
        <a:p>
          <a:pPr algn="ctr"/>
          <a:r>
            <a:rPr lang="en-US" u="sng" dirty="0" err="1" smtClean="0">
              <a:latin typeface="Arial Black" pitchFamily="34" charset="0"/>
            </a:rPr>
            <a:t>AgustaWestland</a:t>
          </a:r>
          <a:endParaRPr lang="en-US" u="sng" dirty="0" smtClean="0">
            <a:latin typeface="Arial Black" pitchFamily="34" charset="0"/>
          </a:endParaRPr>
        </a:p>
        <a:p>
          <a:pPr marL="177800" indent="-177800" algn="l"/>
          <a:r>
            <a:rPr lang="en-US" dirty="0" smtClean="0"/>
            <a:t>- Set-up Regional Office in Malaysia in 2001 (regional hub for Asia Pacific region)</a:t>
          </a:r>
        </a:p>
        <a:p>
          <a:pPr marL="177800" indent="-177800" algn="l"/>
          <a:r>
            <a:rPr lang="en-US" dirty="0" smtClean="0"/>
            <a:t>- Offers wide range of services for commercial and military </a:t>
          </a:r>
          <a:r>
            <a:rPr lang="en-US" dirty="0" err="1" smtClean="0"/>
            <a:t>rotocraft</a:t>
          </a:r>
          <a:r>
            <a:rPr lang="en-US" dirty="0" smtClean="0"/>
            <a:t> systems	</a:t>
          </a:r>
        </a:p>
        <a:p>
          <a:pPr marL="177800" indent="-177800" algn="l"/>
          <a:r>
            <a:rPr lang="en-US" dirty="0" smtClean="0"/>
            <a:t>- Invested RM50 mil. for operations in  Maintenance, Repair &amp; Overhaul (MRO) and Regional Spare Distribution Centre (RSDC)</a:t>
          </a:r>
        </a:p>
      </dgm:t>
    </dgm:pt>
    <dgm:pt modelId="{4FAE906B-60A1-4E41-8DF7-43E64A983459}" type="parTrans" cxnId="{6B8E2334-38EE-4D72-B68D-96CF9E6B4CC0}">
      <dgm:prSet/>
      <dgm:spPr/>
      <dgm:t>
        <a:bodyPr/>
        <a:lstStyle/>
        <a:p>
          <a:endParaRPr lang="en-MY"/>
        </a:p>
      </dgm:t>
    </dgm:pt>
    <dgm:pt modelId="{5017896B-C596-430F-96A6-975221AA5CFB}" type="sibTrans" cxnId="{6B8E2334-38EE-4D72-B68D-96CF9E6B4CC0}">
      <dgm:prSet/>
      <dgm:spPr/>
      <dgm:t>
        <a:bodyPr/>
        <a:lstStyle/>
        <a:p>
          <a:endParaRPr lang="en-MY"/>
        </a:p>
      </dgm:t>
    </dgm:pt>
    <dgm:pt modelId="{C658022C-6A0D-4802-B23A-071A2F7AB02B}" type="pres">
      <dgm:prSet presAssocID="{3250EB63-D9D2-4D5C-A53F-A3F1941C32E1}" presName="diagram" presStyleCnt="0">
        <dgm:presLayoutVars>
          <dgm:dir/>
          <dgm:resizeHandles val="exact"/>
        </dgm:presLayoutVars>
      </dgm:prSet>
      <dgm:spPr/>
      <dgm:t>
        <a:bodyPr/>
        <a:lstStyle/>
        <a:p>
          <a:endParaRPr lang="en-MY"/>
        </a:p>
      </dgm:t>
    </dgm:pt>
    <dgm:pt modelId="{E4F87604-7E1B-449B-97E4-8E793B958C13}" type="pres">
      <dgm:prSet presAssocID="{F00ECA58-B4B1-4D58-8052-25FA451D196E}" presName="node" presStyleLbl="node1" presStyleIdx="0" presStyleCnt="1" custScaleX="81909" custScaleY="111107" custLinFactNeighborX="-4321" custLinFactNeighborY="-878">
        <dgm:presLayoutVars>
          <dgm:bulletEnabled val="1"/>
        </dgm:presLayoutVars>
      </dgm:prSet>
      <dgm:spPr/>
      <dgm:t>
        <a:bodyPr/>
        <a:lstStyle/>
        <a:p>
          <a:endParaRPr lang="en-MY"/>
        </a:p>
      </dgm:t>
    </dgm:pt>
  </dgm:ptLst>
  <dgm:cxnLst>
    <dgm:cxn modelId="{ECF42A28-35AB-412C-A3B2-124733B212AB}" type="presOf" srcId="{F00ECA58-B4B1-4D58-8052-25FA451D196E}" destId="{E4F87604-7E1B-449B-97E4-8E793B958C13}" srcOrd="0" destOrd="0" presId="urn:microsoft.com/office/officeart/2005/8/layout/default"/>
    <dgm:cxn modelId="{6B8E2334-38EE-4D72-B68D-96CF9E6B4CC0}" srcId="{3250EB63-D9D2-4D5C-A53F-A3F1941C32E1}" destId="{F00ECA58-B4B1-4D58-8052-25FA451D196E}" srcOrd="0" destOrd="0" parTransId="{4FAE906B-60A1-4E41-8DF7-43E64A983459}" sibTransId="{5017896B-C596-430F-96A6-975221AA5CFB}"/>
    <dgm:cxn modelId="{32A45DF1-1422-447D-B8E5-FBA532545921}" type="presOf" srcId="{3250EB63-D9D2-4D5C-A53F-A3F1941C32E1}" destId="{C658022C-6A0D-4802-B23A-071A2F7AB02B}" srcOrd="0" destOrd="0" presId="urn:microsoft.com/office/officeart/2005/8/layout/default"/>
    <dgm:cxn modelId="{E56FDE1A-0C1F-4B44-98E0-AE22E2FD2779}" type="presParOf" srcId="{C658022C-6A0D-4802-B23A-071A2F7AB02B}" destId="{E4F87604-7E1B-449B-97E4-8E793B958C1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0EB63-D9D2-4D5C-A53F-A3F1941C32E1}"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MY"/>
        </a:p>
      </dgm:t>
    </dgm:pt>
    <dgm:pt modelId="{F00ECA58-B4B1-4D58-8052-25FA451D196E}">
      <dgm:prSet phldrT="[Text]"/>
      <dgm:spPr/>
      <dgm:t>
        <a:bodyPr/>
        <a:lstStyle/>
        <a:p>
          <a:pPr algn="ctr"/>
          <a:r>
            <a:rPr lang="en-US" u="sng" dirty="0" smtClean="0">
              <a:latin typeface="Arial Black" pitchFamily="34" charset="0"/>
            </a:rPr>
            <a:t>EACOM</a:t>
          </a:r>
        </a:p>
        <a:p>
          <a:pPr marL="177800" indent="-177800" algn="l"/>
          <a:r>
            <a:rPr lang="en-US" dirty="0" smtClean="0"/>
            <a:t>-  Global provider for professional technical and management  support services (transport, facilities, environmental, energy </a:t>
          </a:r>
          <a:r>
            <a:rPr lang="en-US" dirty="0" err="1" smtClean="0"/>
            <a:t>etc</a:t>
          </a:r>
          <a:r>
            <a:rPr lang="en-US" dirty="0" smtClean="0"/>
            <a:t>)</a:t>
          </a:r>
        </a:p>
        <a:p>
          <a:pPr marL="177800" indent="-177800" algn="l"/>
          <a:r>
            <a:rPr lang="en-US" dirty="0" smtClean="0"/>
            <a:t>-  A major contributor to key in government projects in Malaysia since 40 years ago :</a:t>
          </a:r>
        </a:p>
        <a:p>
          <a:pPr marL="177800" indent="-177800" algn="l"/>
          <a:r>
            <a:rPr lang="en-US" dirty="0" smtClean="0"/>
            <a:t>	* Second Penang Bridge </a:t>
          </a:r>
        </a:p>
        <a:p>
          <a:pPr marL="177800" indent="-177800" algn="l"/>
          <a:r>
            <a:rPr lang="en-US" dirty="0" smtClean="0"/>
            <a:t>	* </a:t>
          </a:r>
          <a:r>
            <a:rPr lang="en-US" dirty="0" err="1" smtClean="0"/>
            <a:t>Klang</a:t>
          </a:r>
          <a:r>
            <a:rPr lang="en-US" dirty="0" smtClean="0"/>
            <a:t> Valley Mass Rapid Transit </a:t>
          </a:r>
        </a:p>
        <a:p>
          <a:pPr marL="177800" indent="-177800" algn="l"/>
          <a:r>
            <a:rPr lang="en-US" dirty="0" smtClean="0"/>
            <a:t>	* </a:t>
          </a:r>
          <a:r>
            <a:rPr lang="en-US" dirty="0" err="1" smtClean="0"/>
            <a:t>Rivitalising</a:t>
          </a:r>
          <a:r>
            <a:rPr lang="en-US" dirty="0" smtClean="0"/>
            <a:t> </a:t>
          </a:r>
          <a:r>
            <a:rPr lang="en-US" dirty="0" err="1" smtClean="0"/>
            <a:t>Klang</a:t>
          </a:r>
          <a:r>
            <a:rPr lang="en-US" dirty="0" smtClean="0"/>
            <a:t> River under the River of Life Project)</a:t>
          </a:r>
        </a:p>
      </dgm:t>
    </dgm:pt>
    <dgm:pt modelId="{4FAE906B-60A1-4E41-8DF7-43E64A983459}" type="parTrans" cxnId="{6B8E2334-38EE-4D72-B68D-96CF9E6B4CC0}">
      <dgm:prSet/>
      <dgm:spPr/>
      <dgm:t>
        <a:bodyPr/>
        <a:lstStyle/>
        <a:p>
          <a:endParaRPr lang="en-MY"/>
        </a:p>
      </dgm:t>
    </dgm:pt>
    <dgm:pt modelId="{5017896B-C596-430F-96A6-975221AA5CFB}" type="sibTrans" cxnId="{6B8E2334-38EE-4D72-B68D-96CF9E6B4CC0}">
      <dgm:prSet/>
      <dgm:spPr/>
      <dgm:t>
        <a:bodyPr/>
        <a:lstStyle/>
        <a:p>
          <a:endParaRPr lang="en-MY"/>
        </a:p>
      </dgm:t>
    </dgm:pt>
    <dgm:pt modelId="{C658022C-6A0D-4802-B23A-071A2F7AB02B}" type="pres">
      <dgm:prSet presAssocID="{3250EB63-D9D2-4D5C-A53F-A3F1941C32E1}" presName="diagram" presStyleCnt="0">
        <dgm:presLayoutVars>
          <dgm:dir/>
          <dgm:resizeHandles val="exact"/>
        </dgm:presLayoutVars>
      </dgm:prSet>
      <dgm:spPr/>
      <dgm:t>
        <a:bodyPr/>
        <a:lstStyle/>
        <a:p>
          <a:endParaRPr lang="en-MY"/>
        </a:p>
      </dgm:t>
    </dgm:pt>
    <dgm:pt modelId="{E4F87604-7E1B-449B-97E4-8E793B958C13}" type="pres">
      <dgm:prSet presAssocID="{F00ECA58-B4B1-4D58-8052-25FA451D196E}" presName="node" presStyleLbl="node1" presStyleIdx="0" presStyleCnt="1" custScaleX="71179" custScaleY="112959" custLinFactNeighborX="-3867" custLinFactNeighborY="20324">
        <dgm:presLayoutVars>
          <dgm:bulletEnabled val="1"/>
        </dgm:presLayoutVars>
      </dgm:prSet>
      <dgm:spPr/>
      <dgm:t>
        <a:bodyPr/>
        <a:lstStyle/>
        <a:p>
          <a:endParaRPr lang="en-MY"/>
        </a:p>
      </dgm:t>
    </dgm:pt>
  </dgm:ptLst>
  <dgm:cxnLst>
    <dgm:cxn modelId="{8CAE28E3-012B-4506-86FA-0D300725464B}" type="presOf" srcId="{3250EB63-D9D2-4D5C-A53F-A3F1941C32E1}" destId="{C658022C-6A0D-4802-B23A-071A2F7AB02B}" srcOrd="0" destOrd="0" presId="urn:microsoft.com/office/officeart/2005/8/layout/default"/>
    <dgm:cxn modelId="{6B8E2334-38EE-4D72-B68D-96CF9E6B4CC0}" srcId="{3250EB63-D9D2-4D5C-A53F-A3F1941C32E1}" destId="{F00ECA58-B4B1-4D58-8052-25FA451D196E}" srcOrd="0" destOrd="0" parTransId="{4FAE906B-60A1-4E41-8DF7-43E64A983459}" sibTransId="{5017896B-C596-430F-96A6-975221AA5CFB}"/>
    <dgm:cxn modelId="{B251C0C4-98D0-467D-A833-E09696249E7D}" type="presOf" srcId="{F00ECA58-B4B1-4D58-8052-25FA451D196E}" destId="{E4F87604-7E1B-449B-97E4-8E793B958C13}" srcOrd="0" destOrd="0" presId="urn:microsoft.com/office/officeart/2005/8/layout/default"/>
    <dgm:cxn modelId="{3D1ABB76-EF0C-445D-9D5F-1BFF533591F1}" type="presParOf" srcId="{C658022C-6A0D-4802-B23A-071A2F7AB02B}" destId="{E4F87604-7E1B-449B-97E4-8E793B958C1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5F3B3C-DA67-4E78-A4DA-DBD28242AFFF}"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n-MY"/>
        </a:p>
      </dgm:t>
    </dgm:pt>
    <dgm:pt modelId="{9E8B4397-9FA5-4375-9E5D-31EDC5BBB79B}">
      <dgm:prSet phldrT="[Text]"/>
      <dgm:spPr/>
      <dgm:t>
        <a:bodyPr/>
        <a:lstStyle/>
        <a:p>
          <a:r>
            <a:rPr lang="en-US" dirty="0" smtClean="0"/>
            <a:t>Legal</a:t>
          </a:r>
          <a:endParaRPr lang="en-MY" dirty="0"/>
        </a:p>
      </dgm:t>
    </dgm:pt>
    <dgm:pt modelId="{F0B6F3A9-05BF-484D-B5E7-947C853B5DB7}" type="parTrans" cxnId="{7EBC3F4D-D4B1-455C-8917-8DFD99C10C50}">
      <dgm:prSet/>
      <dgm:spPr/>
      <dgm:t>
        <a:bodyPr/>
        <a:lstStyle/>
        <a:p>
          <a:endParaRPr lang="en-MY"/>
        </a:p>
      </dgm:t>
    </dgm:pt>
    <dgm:pt modelId="{E6C1E775-9126-4B59-B6D5-DBC0963C1CFC}" type="sibTrans" cxnId="{7EBC3F4D-D4B1-455C-8917-8DFD99C10C50}">
      <dgm:prSet/>
      <dgm:spPr/>
      <dgm:t>
        <a:bodyPr/>
        <a:lstStyle/>
        <a:p>
          <a:endParaRPr lang="en-MY"/>
        </a:p>
      </dgm:t>
    </dgm:pt>
    <dgm:pt modelId="{B547BFD0-1495-421F-87F8-CF614C7FDAC6}">
      <dgm:prSet phldrT="[Text]"/>
      <dgm:spPr/>
      <dgm:t>
        <a:bodyPr/>
        <a:lstStyle/>
        <a:p>
          <a:r>
            <a:rPr lang="en-US" dirty="0" smtClean="0"/>
            <a:t>Surveying</a:t>
          </a:r>
          <a:endParaRPr lang="en-MY" dirty="0"/>
        </a:p>
      </dgm:t>
    </dgm:pt>
    <dgm:pt modelId="{DF8CFC44-FF71-4159-8148-95295CF40989}" type="parTrans" cxnId="{037B4521-26DF-4EAE-A714-5A1399511DC1}">
      <dgm:prSet/>
      <dgm:spPr/>
      <dgm:t>
        <a:bodyPr/>
        <a:lstStyle/>
        <a:p>
          <a:endParaRPr lang="en-MY"/>
        </a:p>
      </dgm:t>
    </dgm:pt>
    <dgm:pt modelId="{7446A4AC-6825-4E22-A4E6-CDC2A0C5187B}" type="sibTrans" cxnId="{037B4521-26DF-4EAE-A714-5A1399511DC1}">
      <dgm:prSet/>
      <dgm:spPr/>
      <dgm:t>
        <a:bodyPr/>
        <a:lstStyle/>
        <a:p>
          <a:endParaRPr lang="en-MY"/>
        </a:p>
      </dgm:t>
    </dgm:pt>
    <dgm:pt modelId="{67122145-BAA5-42B1-AA49-710368F53B15}">
      <dgm:prSet phldrT="[Text]"/>
      <dgm:spPr/>
      <dgm:t>
        <a:bodyPr/>
        <a:lstStyle/>
        <a:p>
          <a:r>
            <a:rPr lang="en-US" dirty="0" smtClean="0"/>
            <a:t>Management Consultancy</a:t>
          </a:r>
          <a:endParaRPr lang="en-MY" dirty="0"/>
        </a:p>
      </dgm:t>
    </dgm:pt>
    <dgm:pt modelId="{2C91EBF8-F8E4-40AE-BE21-0FB28DB852C2}" type="parTrans" cxnId="{D305E669-7C0D-41FA-9B75-3F0A2611D0FD}">
      <dgm:prSet/>
      <dgm:spPr/>
      <dgm:t>
        <a:bodyPr/>
        <a:lstStyle/>
        <a:p>
          <a:endParaRPr lang="en-MY"/>
        </a:p>
      </dgm:t>
    </dgm:pt>
    <dgm:pt modelId="{67102C18-3AFC-4799-85ED-753A1B9BB9BF}" type="sibTrans" cxnId="{D305E669-7C0D-41FA-9B75-3F0A2611D0FD}">
      <dgm:prSet/>
      <dgm:spPr/>
      <dgm:t>
        <a:bodyPr/>
        <a:lstStyle/>
        <a:p>
          <a:endParaRPr lang="en-MY"/>
        </a:p>
      </dgm:t>
    </dgm:pt>
    <dgm:pt modelId="{DC2CD09A-C230-4762-9556-7B6AC2AE7398}">
      <dgm:prSet phldrT="[Text]"/>
      <dgm:spPr/>
      <dgm:t>
        <a:bodyPr/>
        <a:lstStyle/>
        <a:p>
          <a:r>
            <a:rPr lang="en-US" dirty="0" smtClean="0"/>
            <a:t>Accounting &amp; taxation</a:t>
          </a:r>
          <a:endParaRPr lang="en-MY" dirty="0"/>
        </a:p>
      </dgm:t>
    </dgm:pt>
    <dgm:pt modelId="{F88AE8EB-A3CC-4949-8C58-507318724A49}" type="parTrans" cxnId="{89A1641B-8314-47E2-9C71-C93B620FD1A6}">
      <dgm:prSet/>
      <dgm:spPr/>
      <dgm:t>
        <a:bodyPr/>
        <a:lstStyle/>
        <a:p>
          <a:endParaRPr lang="en-MY"/>
        </a:p>
      </dgm:t>
    </dgm:pt>
    <dgm:pt modelId="{CC9FC65E-6C17-465A-B269-6F1FBE6742D0}" type="sibTrans" cxnId="{89A1641B-8314-47E2-9C71-C93B620FD1A6}">
      <dgm:prSet/>
      <dgm:spPr/>
      <dgm:t>
        <a:bodyPr/>
        <a:lstStyle/>
        <a:p>
          <a:endParaRPr lang="en-MY"/>
        </a:p>
      </dgm:t>
    </dgm:pt>
    <dgm:pt modelId="{212F2899-8C94-4C59-99F0-BACFFAC25EFE}">
      <dgm:prSet phldrT="[Text]"/>
      <dgm:spPr/>
      <dgm:t>
        <a:bodyPr/>
        <a:lstStyle/>
        <a:p>
          <a:r>
            <a:rPr lang="en-US" dirty="0" smtClean="0"/>
            <a:t>Engineering &amp; engineering related</a:t>
          </a:r>
          <a:endParaRPr lang="en-MY" dirty="0"/>
        </a:p>
      </dgm:t>
    </dgm:pt>
    <dgm:pt modelId="{3B13B1C8-AB95-455F-BCDD-F2B925BAFDA8}" type="parTrans" cxnId="{FAC80C34-9470-4088-84DE-B8BA39595E8C}">
      <dgm:prSet/>
      <dgm:spPr/>
      <dgm:t>
        <a:bodyPr/>
        <a:lstStyle/>
        <a:p>
          <a:endParaRPr lang="en-MY"/>
        </a:p>
      </dgm:t>
    </dgm:pt>
    <dgm:pt modelId="{67441D6C-F203-401D-850E-054066563EBE}" type="sibTrans" cxnId="{FAC80C34-9470-4088-84DE-B8BA39595E8C}">
      <dgm:prSet/>
      <dgm:spPr/>
      <dgm:t>
        <a:bodyPr/>
        <a:lstStyle/>
        <a:p>
          <a:endParaRPr lang="en-MY"/>
        </a:p>
      </dgm:t>
    </dgm:pt>
    <dgm:pt modelId="{99A1677D-30F4-4DCB-9109-45C966569EBB}">
      <dgm:prSet/>
      <dgm:spPr/>
      <dgm:t>
        <a:bodyPr/>
        <a:lstStyle/>
        <a:p>
          <a:r>
            <a:rPr lang="en-US" dirty="0" smtClean="0"/>
            <a:t>Architecture</a:t>
          </a:r>
          <a:endParaRPr lang="en-MY" dirty="0"/>
        </a:p>
      </dgm:t>
    </dgm:pt>
    <dgm:pt modelId="{C2359481-C5D4-47AE-9716-432C7F3A5971}" type="parTrans" cxnId="{BB0D1969-823B-460A-9854-827EAB0230E6}">
      <dgm:prSet/>
      <dgm:spPr/>
      <dgm:t>
        <a:bodyPr/>
        <a:lstStyle/>
        <a:p>
          <a:endParaRPr lang="en-MY"/>
        </a:p>
      </dgm:t>
    </dgm:pt>
    <dgm:pt modelId="{D97A0651-47FD-4C03-B5D2-E135AC403ED2}" type="sibTrans" cxnId="{BB0D1969-823B-460A-9854-827EAB0230E6}">
      <dgm:prSet/>
      <dgm:spPr/>
      <dgm:t>
        <a:bodyPr/>
        <a:lstStyle/>
        <a:p>
          <a:endParaRPr lang="en-MY"/>
        </a:p>
      </dgm:t>
    </dgm:pt>
    <dgm:pt modelId="{83767EDB-0C79-4D0E-8F55-BC71D35D821A}">
      <dgm:prSet phldrT="[Text]"/>
      <dgm:spPr/>
      <dgm:t>
        <a:bodyPr/>
        <a:lstStyle/>
        <a:p>
          <a:r>
            <a:rPr lang="en-US" dirty="0" smtClean="0"/>
            <a:t>Urban planning &amp; landscape</a:t>
          </a:r>
          <a:endParaRPr lang="en-MY" dirty="0"/>
        </a:p>
      </dgm:t>
    </dgm:pt>
    <dgm:pt modelId="{AC67FF0E-C3D4-4C99-A9DB-19E29506AA77}" type="parTrans" cxnId="{B7693C5D-0263-40D3-B49D-89C906A12494}">
      <dgm:prSet/>
      <dgm:spPr/>
      <dgm:t>
        <a:bodyPr/>
        <a:lstStyle/>
        <a:p>
          <a:endParaRPr lang="en-MY"/>
        </a:p>
      </dgm:t>
    </dgm:pt>
    <dgm:pt modelId="{07651DE6-E447-48E0-BE8E-04CC83522057}" type="sibTrans" cxnId="{B7693C5D-0263-40D3-B49D-89C906A12494}">
      <dgm:prSet/>
      <dgm:spPr/>
      <dgm:t>
        <a:bodyPr/>
        <a:lstStyle/>
        <a:p>
          <a:endParaRPr lang="en-MY"/>
        </a:p>
      </dgm:t>
    </dgm:pt>
    <dgm:pt modelId="{884252B2-DBAF-4220-8754-DB6E37F03F20}" type="pres">
      <dgm:prSet presAssocID="{B65F3B3C-DA67-4E78-A4DA-DBD28242AFFF}" presName="Name0" presStyleCnt="0">
        <dgm:presLayoutVars>
          <dgm:chMax val="7"/>
          <dgm:chPref val="7"/>
          <dgm:dir/>
        </dgm:presLayoutVars>
      </dgm:prSet>
      <dgm:spPr/>
      <dgm:t>
        <a:bodyPr/>
        <a:lstStyle/>
        <a:p>
          <a:endParaRPr lang="en-MY"/>
        </a:p>
      </dgm:t>
    </dgm:pt>
    <dgm:pt modelId="{6D720A78-6C46-45C6-8439-BCE57F68E54B}" type="pres">
      <dgm:prSet presAssocID="{B65F3B3C-DA67-4E78-A4DA-DBD28242AFFF}" presName="Name1" presStyleCnt="0"/>
      <dgm:spPr/>
      <dgm:t>
        <a:bodyPr/>
        <a:lstStyle/>
        <a:p>
          <a:endParaRPr lang="en-MY"/>
        </a:p>
      </dgm:t>
    </dgm:pt>
    <dgm:pt modelId="{143C5DCB-A096-46D0-810F-AA638252A3C5}" type="pres">
      <dgm:prSet presAssocID="{B65F3B3C-DA67-4E78-A4DA-DBD28242AFFF}" presName="cycle" presStyleCnt="0"/>
      <dgm:spPr/>
      <dgm:t>
        <a:bodyPr/>
        <a:lstStyle/>
        <a:p>
          <a:endParaRPr lang="en-MY"/>
        </a:p>
      </dgm:t>
    </dgm:pt>
    <dgm:pt modelId="{322D4077-F8C0-4201-9208-71F32E761482}" type="pres">
      <dgm:prSet presAssocID="{B65F3B3C-DA67-4E78-A4DA-DBD28242AFFF}" presName="srcNode" presStyleLbl="node1" presStyleIdx="0" presStyleCnt="7"/>
      <dgm:spPr/>
      <dgm:t>
        <a:bodyPr/>
        <a:lstStyle/>
        <a:p>
          <a:endParaRPr lang="en-MY"/>
        </a:p>
      </dgm:t>
    </dgm:pt>
    <dgm:pt modelId="{2B2D8502-3250-4149-B5CF-C781395D0154}" type="pres">
      <dgm:prSet presAssocID="{B65F3B3C-DA67-4E78-A4DA-DBD28242AFFF}" presName="conn" presStyleLbl="parChTrans1D2" presStyleIdx="0" presStyleCnt="1"/>
      <dgm:spPr/>
      <dgm:t>
        <a:bodyPr/>
        <a:lstStyle/>
        <a:p>
          <a:endParaRPr lang="en-MY"/>
        </a:p>
      </dgm:t>
    </dgm:pt>
    <dgm:pt modelId="{FBD70841-BCC2-4095-BBC9-4F0DFA784374}" type="pres">
      <dgm:prSet presAssocID="{B65F3B3C-DA67-4E78-A4DA-DBD28242AFFF}" presName="extraNode" presStyleLbl="node1" presStyleIdx="0" presStyleCnt="7"/>
      <dgm:spPr/>
      <dgm:t>
        <a:bodyPr/>
        <a:lstStyle/>
        <a:p>
          <a:endParaRPr lang="en-MY"/>
        </a:p>
      </dgm:t>
    </dgm:pt>
    <dgm:pt modelId="{08D8CBDB-4598-4637-9560-8B3A8D0668BA}" type="pres">
      <dgm:prSet presAssocID="{B65F3B3C-DA67-4E78-A4DA-DBD28242AFFF}" presName="dstNode" presStyleLbl="node1" presStyleIdx="0" presStyleCnt="7"/>
      <dgm:spPr/>
      <dgm:t>
        <a:bodyPr/>
        <a:lstStyle/>
        <a:p>
          <a:endParaRPr lang="en-MY"/>
        </a:p>
      </dgm:t>
    </dgm:pt>
    <dgm:pt modelId="{4879E53E-7659-45D6-B362-FCE8128E1ABD}" type="pres">
      <dgm:prSet presAssocID="{9E8B4397-9FA5-4375-9E5D-31EDC5BBB79B}" presName="text_1" presStyleLbl="node1" presStyleIdx="0" presStyleCnt="7">
        <dgm:presLayoutVars>
          <dgm:bulletEnabled val="1"/>
        </dgm:presLayoutVars>
      </dgm:prSet>
      <dgm:spPr/>
      <dgm:t>
        <a:bodyPr/>
        <a:lstStyle/>
        <a:p>
          <a:endParaRPr lang="en-MY"/>
        </a:p>
      </dgm:t>
    </dgm:pt>
    <dgm:pt modelId="{6F0D0F15-673B-401C-B064-1DDCD1216935}" type="pres">
      <dgm:prSet presAssocID="{9E8B4397-9FA5-4375-9E5D-31EDC5BBB79B}" presName="accent_1" presStyleCnt="0"/>
      <dgm:spPr/>
      <dgm:t>
        <a:bodyPr/>
        <a:lstStyle/>
        <a:p>
          <a:endParaRPr lang="en-MY"/>
        </a:p>
      </dgm:t>
    </dgm:pt>
    <dgm:pt modelId="{1164C1EA-099B-42EA-95B9-B928E9D9E036}" type="pres">
      <dgm:prSet presAssocID="{9E8B4397-9FA5-4375-9E5D-31EDC5BBB79B}" presName="accentRepeatNode" presStyleLbl="solidFgAcc1" presStyleIdx="0" presStyleCnt="7"/>
      <dgm:spPr/>
      <dgm:t>
        <a:bodyPr/>
        <a:lstStyle/>
        <a:p>
          <a:endParaRPr lang="en-MY"/>
        </a:p>
      </dgm:t>
    </dgm:pt>
    <dgm:pt modelId="{AE18904F-CE2A-4476-818F-ECF524070436}" type="pres">
      <dgm:prSet presAssocID="{DC2CD09A-C230-4762-9556-7B6AC2AE7398}" presName="text_2" presStyleLbl="node1" presStyleIdx="1" presStyleCnt="7">
        <dgm:presLayoutVars>
          <dgm:bulletEnabled val="1"/>
        </dgm:presLayoutVars>
      </dgm:prSet>
      <dgm:spPr/>
      <dgm:t>
        <a:bodyPr/>
        <a:lstStyle/>
        <a:p>
          <a:endParaRPr lang="en-MY"/>
        </a:p>
      </dgm:t>
    </dgm:pt>
    <dgm:pt modelId="{E96D90F4-9CC7-4B75-80D9-0022E5098D2E}" type="pres">
      <dgm:prSet presAssocID="{DC2CD09A-C230-4762-9556-7B6AC2AE7398}" presName="accent_2" presStyleCnt="0"/>
      <dgm:spPr/>
      <dgm:t>
        <a:bodyPr/>
        <a:lstStyle/>
        <a:p>
          <a:endParaRPr lang="en-MY"/>
        </a:p>
      </dgm:t>
    </dgm:pt>
    <dgm:pt modelId="{59EACC7A-2007-4801-A017-0A6A76B46CE9}" type="pres">
      <dgm:prSet presAssocID="{DC2CD09A-C230-4762-9556-7B6AC2AE7398}" presName="accentRepeatNode" presStyleLbl="solidFgAcc1" presStyleIdx="1" presStyleCnt="7"/>
      <dgm:spPr/>
      <dgm:t>
        <a:bodyPr/>
        <a:lstStyle/>
        <a:p>
          <a:endParaRPr lang="en-MY"/>
        </a:p>
      </dgm:t>
    </dgm:pt>
    <dgm:pt modelId="{48F07051-B900-449F-9D82-448E712CF423}" type="pres">
      <dgm:prSet presAssocID="{212F2899-8C94-4C59-99F0-BACFFAC25EFE}" presName="text_3" presStyleLbl="node1" presStyleIdx="2" presStyleCnt="7">
        <dgm:presLayoutVars>
          <dgm:bulletEnabled val="1"/>
        </dgm:presLayoutVars>
      </dgm:prSet>
      <dgm:spPr/>
      <dgm:t>
        <a:bodyPr/>
        <a:lstStyle/>
        <a:p>
          <a:endParaRPr lang="en-MY"/>
        </a:p>
      </dgm:t>
    </dgm:pt>
    <dgm:pt modelId="{5F256456-A31E-4DB9-A6F6-67CA768B7E95}" type="pres">
      <dgm:prSet presAssocID="{212F2899-8C94-4C59-99F0-BACFFAC25EFE}" presName="accent_3" presStyleCnt="0"/>
      <dgm:spPr/>
      <dgm:t>
        <a:bodyPr/>
        <a:lstStyle/>
        <a:p>
          <a:endParaRPr lang="en-MY"/>
        </a:p>
      </dgm:t>
    </dgm:pt>
    <dgm:pt modelId="{53417D22-EFAE-452D-8B47-D13917D7C92C}" type="pres">
      <dgm:prSet presAssocID="{212F2899-8C94-4C59-99F0-BACFFAC25EFE}" presName="accentRepeatNode" presStyleLbl="solidFgAcc1" presStyleIdx="2" presStyleCnt="7"/>
      <dgm:spPr/>
      <dgm:t>
        <a:bodyPr/>
        <a:lstStyle/>
        <a:p>
          <a:endParaRPr lang="en-MY"/>
        </a:p>
      </dgm:t>
    </dgm:pt>
    <dgm:pt modelId="{E089C8A2-6F38-428D-876E-FBE85A75FC10}" type="pres">
      <dgm:prSet presAssocID="{99A1677D-30F4-4DCB-9109-45C966569EBB}" presName="text_4" presStyleLbl="node1" presStyleIdx="3" presStyleCnt="7">
        <dgm:presLayoutVars>
          <dgm:bulletEnabled val="1"/>
        </dgm:presLayoutVars>
      </dgm:prSet>
      <dgm:spPr/>
      <dgm:t>
        <a:bodyPr/>
        <a:lstStyle/>
        <a:p>
          <a:endParaRPr lang="en-MY"/>
        </a:p>
      </dgm:t>
    </dgm:pt>
    <dgm:pt modelId="{4C0FA641-8429-4BAB-8459-96339FC432A7}" type="pres">
      <dgm:prSet presAssocID="{99A1677D-30F4-4DCB-9109-45C966569EBB}" presName="accent_4" presStyleCnt="0"/>
      <dgm:spPr/>
      <dgm:t>
        <a:bodyPr/>
        <a:lstStyle/>
        <a:p>
          <a:endParaRPr lang="en-MY"/>
        </a:p>
      </dgm:t>
    </dgm:pt>
    <dgm:pt modelId="{2C30C22F-E3DD-450D-ADCF-25DA9302F242}" type="pres">
      <dgm:prSet presAssocID="{99A1677D-30F4-4DCB-9109-45C966569EBB}" presName="accentRepeatNode" presStyleLbl="solidFgAcc1" presStyleIdx="3" presStyleCnt="7"/>
      <dgm:spPr/>
      <dgm:t>
        <a:bodyPr/>
        <a:lstStyle/>
        <a:p>
          <a:endParaRPr lang="en-MY"/>
        </a:p>
      </dgm:t>
    </dgm:pt>
    <dgm:pt modelId="{D39F11D0-E7BD-49F7-B930-674E71176C90}" type="pres">
      <dgm:prSet presAssocID="{B547BFD0-1495-421F-87F8-CF614C7FDAC6}" presName="text_5" presStyleLbl="node1" presStyleIdx="4" presStyleCnt="7">
        <dgm:presLayoutVars>
          <dgm:bulletEnabled val="1"/>
        </dgm:presLayoutVars>
      </dgm:prSet>
      <dgm:spPr/>
      <dgm:t>
        <a:bodyPr/>
        <a:lstStyle/>
        <a:p>
          <a:endParaRPr lang="en-MY"/>
        </a:p>
      </dgm:t>
    </dgm:pt>
    <dgm:pt modelId="{180158A2-8192-4441-8CC2-DF3D55A6AB7A}" type="pres">
      <dgm:prSet presAssocID="{B547BFD0-1495-421F-87F8-CF614C7FDAC6}" presName="accent_5" presStyleCnt="0"/>
      <dgm:spPr/>
      <dgm:t>
        <a:bodyPr/>
        <a:lstStyle/>
        <a:p>
          <a:endParaRPr lang="en-MY"/>
        </a:p>
      </dgm:t>
    </dgm:pt>
    <dgm:pt modelId="{54C460CB-BF03-4BA2-B1A8-EE752760D547}" type="pres">
      <dgm:prSet presAssocID="{B547BFD0-1495-421F-87F8-CF614C7FDAC6}" presName="accentRepeatNode" presStyleLbl="solidFgAcc1" presStyleIdx="4" presStyleCnt="7"/>
      <dgm:spPr/>
      <dgm:t>
        <a:bodyPr/>
        <a:lstStyle/>
        <a:p>
          <a:endParaRPr lang="en-MY"/>
        </a:p>
      </dgm:t>
    </dgm:pt>
    <dgm:pt modelId="{20C16D30-AE83-4949-82BB-80B23869CE26}" type="pres">
      <dgm:prSet presAssocID="{67122145-BAA5-42B1-AA49-710368F53B15}" presName="text_6" presStyleLbl="node1" presStyleIdx="5" presStyleCnt="7">
        <dgm:presLayoutVars>
          <dgm:bulletEnabled val="1"/>
        </dgm:presLayoutVars>
      </dgm:prSet>
      <dgm:spPr/>
      <dgm:t>
        <a:bodyPr/>
        <a:lstStyle/>
        <a:p>
          <a:endParaRPr lang="en-MY"/>
        </a:p>
      </dgm:t>
    </dgm:pt>
    <dgm:pt modelId="{77B01710-C4E6-4EA6-8530-9AC6CC1D5410}" type="pres">
      <dgm:prSet presAssocID="{67122145-BAA5-42B1-AA49-710368F53B15}" presName="accent_6" presStyleCnt="0"/>
      <dgm:spPr/>
      <dgm:t>
        <a:bodyPr/>
        <a:lstStyle/>
        <a:p>
          <a:endParaRPr lang="en-MY"/>
        </a:p>
      </dgm:t>
    </dgm:pt>
    <dgm:pt modelId="{DF124FDD-B920-415F-80FB-9F7497182D50}" type="pres">
      <dgm:prSet presAssocID="{67122145-BAA5-42B1-AA49-710368F53B15}" presName="accentRepeatNode" presStyleLbl="solidFgAcc1" presStyleIdx="5" presStyleCnt="7"/>
      <dgm:spPr/>
      <dgm:t>
        <a:bodyPr/>
        <a:lstStyle/>
        <a:p>
          <a:endParaRPr lang="en-MY"/>
        </a:p>
      </dgm:t>
    </dgm:pt>
    <dgm:pt modelId="{558C73CE-F7AC-487B-8DD0-A88945106AB4}" type="pres">
      <dgm:prSet presAssocID="{83767EDB-0C79-4D0E-8F55-BC71D35D821A}" presName="text_7" presStyleLbl="node1" presStyleIdx="6" presStyleCnt="7">
        <dgm:presLayoutVars>
          <dgm:bulletEnabled val="1"/>
        </dgm:presLayoutVars>
      </dgm:prSet>
      <dgm:spPr/>
      <dgm:t>
        <a:bodyPr/>
        <a:lstStyle/>
        <a:p>
          <a:endParaRPr lang="en-MY"/>
        </a:p>
      </dgm:t>
    </dgm:pt>
    <dgm:pt modelId="{37549DDF-AC9A-4E8C-AF7D-0424CC7FCBA9}" type="pres">
      <dgm:prSet presAssocID="{83767EDB-0C79-4D0E-8F55-BC71D35D821A}" presName="accent_7" presStyleCnt="0"/>
      <dgm:spPr/>
    </dgm:pt>
    <dgm:pt modelId="{0C8B4C9C-0F63-4A2F-BB69-DA147B1A2946}" type="pres">
      <dgm:prSet presAssocID="{83767EDB-0C79-4D0E-8F55-BC71D35D821A}" presName="accentRepeatNode" presStyleLbl="solidFgAcc1" presStyleIdx="6" presStyleCnt="7"/>
      <dgm:spPr/>
    </dgm:pt>
  </dgm:ptLst>
  <dgm:cxnLst>
    <dgm:cxn modelId="{034EB226-8D4A-48B7-BEC1-74337D860F33}" type="presOf" srcId="{B65F3B3C-DA67-4E78-A4DA-DBD28242AFFF}" destId="{884252B2-DBAF-4220-8754-DB6E37F03F20}" srcOrd="0" destOrd="0" presId="urn:microsoft.com/office/officeart/2008/layout/VerticalCurvedList"/>
    <dgm:cxn modelId="{7EBC3F4D-D4B1-455C-8917-8DFD99C10C50}" srcId="{B65F3B3C-DA67-4E78-A4DA-DBD28242AFFF}" destId="{9E8B4397-9FA5-4375-9E5D-31EDC5BBB79B}" srcOrd="0" destOrd="0" parTransId="{F0B6F3A9-05BF-484D-B5E7-947C853B5DB7}" sibTransId="{E6C1E775-9126-4B59-B6D5-DBC0963C1CFC}"/>
    <dgm:cxn modelId="{35BB2219-C86D-4AC1-8E89-5AEB158DEFA0}" type="presOf" srcId="{E6C1E775-9126-4B59-B6D5-DBC0963C1CFC}" destId="{2B2D8502-3250-4149-B5CF-C781395D0154}" srcOrd="0" destOrd="0" presId="urn:microsoft.com/office/officeart/2008/layout/VerticalCurvedList"/>
    <dgm:cxn modelId="{0782AA94-97AB-41F5-B674-D99161FCD3FD}" type="presOf" srcId="{99A1677D-30F4-4DCB-9109-45C966569EBB}" destId="{E089C8A2-6F38-428D-876E-FBE85A75FC10}" srcOrd="0" destOrd="0" presId="urn:microsoft.com/office/officeart/2008/layout/VerticalCurvedList"/>
    <dgm:cxn modelId="{D305E669-7C0D-41FA-9B75-3F0A2611D0FD}" srcId="{B65F3B3C-DA67-4E78-A4DA-DBD28242AFFF}" destId="{67122145-BAA5-42B1-AA49-710368F53B15}" srcOrd="5" destOrd="0" parTransId="{2C91EBF8-F8E4-40AE-BE21-0FB28DB852C2}" sibTransId="{67102C18-3AFC-4799-85ED-753A1B9BB9BF}"/>
    <dgm:cxn modelId="{24C71040-DAC0-4233-9023-4B55B26D5A5B}" type="presOf" srcId="{9E8B4397-9FA5-4375-9E5D-31EDC5BBB79B}" destId="{4879E53E-7659-45D6-B362-FCE8128E1ABD}" srcOrd="0" destOrd="0" presId="urn:microsoft.com/office/officeart/2008/layout/VerticalCurvedList"/>
    <dgm:cxn modelId="{3B429FDE-AEFD-41CC-A955-491842A9C26C}" type="presOf" srcId="{DC2CD09A-C230-4762-9556-7B6AC2AE7398}" destId="{AE18904F-CE2A-4476-818F-ECF524070436}" srcOrd="0" destOrd="0" presId="urn:microsoft.com/office/officeart/2008/layout/VerticalCurvedList"/>
    <dgm:cxn modelId="{454655BF-A65F-471F-B7E3-D81011818D38}" type="presOf" srcId="{212F2899-8C94-4C59-99F0-BACFFAC25EFE}" destId="{48F07051-B900-449F-9D82-448E712CF423}" srcOrd="0" destOrd="0" presId="urn:microsoft.com/office/officeart/2008/layout/VerticalCurvedList"/>
    <dgm:cxn modelId="{27A159D1-207B-4AE0-A866-6C2C9EFD6191}" type="presOf" srcId="{67122145-BAA5-42B1-AA49-710368F53B15}" destId="{20C16D30-AE83-4949-82BB-80B23869CE26}" srcOrd="0" destOrd="0" presId="urn:microsoft.com/office/officeart/2008/layout/VerticalCurvedList"/>
    <dgm:cxn modelId="{04CE49A5-50D7-4900-83BB-14E16B2A1EA0}" type="presOf" srcId="{B547BFD0-1495-421F-87F8-CF614C7FDAC6}" destId="{D39F11D0-E7BD-49F7-B930-674E71176C90}" srcOrd="0" destOrd="0" presId="urn:microsoft.com/office/officeart/2008/layout/VerticalCurvedList"/>
    <dgm:cxn modelId="{B7693C5D-0263-40D3-B49D-89C906A12494}" srcId="{B65F3B3C-DA67-4E78-A4DA-DBD28242AFFF}" destId="{83767EDB-0C79-4D0E-8F55-BC71D35D821A}" srcOrd="6" destOrd="0" parTransId="{AC67FF0E-C3D4-4C99-A9DB-19E29506AA77}" sibTransId="{07651DE6-E447-48E0-BE8E-04CC83522057}"/>
    <dgm:cxn modelId="{CCCAA450-8660-4F23-9554-1D6A3050A12B}" type="presOf" srcId="{83767EDB-0C79-4D0E-8F55-BC71D35D821A}" destId="{558C73CE-F7AC-487B-8DD0-A88945106AB4}" srcOrd="0" destOrd="0" presId="urn:microsoft.com/office/officeart/2008/layout/VerticalCurvedList"/>
    <dgm:cxn modelId="{89A1641B-8314-47E2-9C71-C93B620FD1A6}" srcId="{B65F3B3C-DA67-4E78-A4DA-DBD28242AFFF}" destId="{DC2CD09A-C230-4762-9556-7B6AC2AE7398}" srcOrd="1" destOrd="0" parTransId="{F88AE8EB-A3CC-4949-8C58-507318724A49}" sibTransId="{CC9FC65E-6C17-465A-B269-6F1FBE6742D0}"/>
    <dgm:cxn modelId="{FAC80C34-9470-4088-84DE-B8BA39595E8C}" srcId="{B65F3B3C-DA67-4E78-A4DA-DBD28242AFFF}" destId="{212F2899-8C94-4C59-99F0-BACFFAC25EFE}" srcOrd="2" destOrd="0" parTransId="{3B13B1C8-AB95-455F-BCDD-F2B925BAFDA8}" sibTransId="{67441D6C-F203-401D-850E-054066563EBE}"/>
    <dgm:cxn modelId="{037B4521-26DF-4EAE-A714-5A1399511DC1}" srcId="{B65F3B3C-DA67-4E78-A4DA-DBD28242AFFF}" destId="{B547BFD0-1495-421F-87F8-CF614C7FDAC6}" srcOrd="4" destOrd="0" parTransId="{DF8CFC44-FF71-4159-8148-95295CF40989}" sibTransId="{7446A4AC-6825-4E22-A4E6-CDC2A0C5187B}"/>
    <dgm:cxn modelId="{BB0D1969-823B-460A-9854-827EAB0230E6}" srcId="{B65F3B3C-DA67-4E78-A4DA-DBD28242AFFF}" destId="{99A1677D-30F4-4DCB-9109-45C966569EBB}" srcOrd="3" destOrd="0" parTransId="{C2359481-C5D4-47AE-9716-432C7F3A5971}" sibTransId="{D97A0651-47FD-4C03-B5D2-E135AC403ED2}"/>
    <dgm:cxn modelId="{03CF492A-78C9-4235-906E-577372CAC1AB}" type="presParOf" srcId="{884252B2-DBAF-4220-8754-DB6E37F03F20}" destId="{6D720A78-6C46-45C6-8439-BCE57F68E54B}" srcOrd="0" destOrd="0" presId="urn:microsoft.com/office/officeart/2008/layout/VerticalCurvedList"/>
    <dgm:cxn modelId="{F307E175-A205-41EB-A220-787A7EB9DD03}" type="presParOf" srcId="{6D720A78-6C46-45C6-8439-BCE57F68E54B}" destId="{143C5DCB-A096-46D0-810F-AA638252A3C5}" srcOrd="0" destOrd="0" presId="urn:microsoft.com/office/officeart/2008/layout/VerticalCurvedList"/>
    <dgm:cxn modelId="{CF594A44-0E15-44C8-A25F-52EACB2263DE}" type="presParOf" srcId="{143C5DCB-A096-46D0-810F-AA638252A3C5}" destId="{322D4077-F8C0-4201-9208-71F32E761482}" srcOrd="0" destOrd="0" presId="urn:microsoft.com/office/officeart/2008/layout/VerticalCurvedList"/>
    <dgm:cxn modelId="{F85E89BD-4529-454D-B0BB-1A4E1A58A8ED}" type="presParOf" srcId="{143C5DCB-A096-46D0-810F-AA638252A3C5}" destId="{2B2D8502-3250-4149-B5CF-C781395D0154}" srcOrd="1" destOrd="0" presId="urn:microsoft.com/office/officeart/2008/layout/VerticalCurvedList"/>
    <dgm:cxn modelId="{233650AB-1C17-4070-8211-C5BC0FE4B6E3}" type="presParOf" srcId="{143C5DCB-A096-46D0-810F-AA638252A3C5}" destId="{FBD70841-BCC2-4095-BBC9-4F0DFA784374}" srcOrd="2" destOrd="0" presId="urn:microsoft.com/office/officeart/2008/layout/VerticalCurvedList"/>
    <dgm:cxn modelId="{B2F00789-4CF3-4E20-B7C7-C2E2CA92DB32}" type="presParOf" srcId="{143C5DCB-A096-46D0-810F-AA638252A3C5}" destId="{08D8CBDB-4598-4637-9560-8B3A8D0668BA}" srcOrd="3" destOrd="0" presId="urn:microsoft.com/office/officeart/2008/layout/VerticalCurvedList"/>
    <dgm:cxn modelId="{A90F6FF3-9933-4824-929A-C76152F7DF28}" type="presParOf" srcId="{6D720A78-6C46-45C6-8439-BCE57F68E54B}" destId="{4879E53E-7659-45D6-B362-FCE8128E1ABD}" srcOrd="1" destOrd="0" presId="urn:microsoft.com/office/officeart/2008/layout/VerticalCurvedList"/>
    <dgm:cxn modelId="{EE71EC01-AA86-49CF-8EFC-1E7A7A843B3B}" type="presParOf" srcId="{6D720A78-6C46-45C6-8439-BCE57F68E54B}" destId="{6F0D0F15-673B-401C-B064-1DDCD1216935}" srcOrd="2" destOrd="0" presId="urn:microsoft.com/office/officeart/2008/layout/VerticalCurvedList"/>
    <dgm:cxn modelId="{18919F11-339A-4964-8FB6-534292018FD0}" type="presParOf" srcId="{6F0D0F15-673B-401C-B064-1DDCD1216935}" destId="{1164C1EA-099B-42EA-95B9-B928E9D9E036}" srcOrd="0" destOrd="0" presId="urn:microsoft.com/office/officeart/2008/layout/VerticalCurvedList"/>
    <dgm:cxn modelId="{B43AE743-AAC1-4F48-9C9C-A83E0E364A03}" type="presParOf" srcId="{6D720A78-6C46-45C6-8439-BCE57F68E54B}" destId="{AE18904F-CE2A-4476-818F-ECF524070436}" srcOrd="3" destOrd="0" presId="urn:microsoft.com/office/officeart/2008/layout/VerticalCurvedList"/>
    <dgm:cxn modelId="{26E99177-CFCF-4A7D-A49C-D03CDF7EFCB0}" type="presParOf" srcId="{6D720A78-6C46-45C6-8439-BCE57F68E54B}" destId="{E96D90F4-9CC7-4B75-80D9-0022E5098D2E}" srcOrd="4" destOrd="0" presId="urn:microsoft.com/office/officeart/2008/layout/VerticalCurvedList"/>
    <dgm:cxn modelId="{1C097C00-97A3-4CC9-B10E-A691925C67EE}" type="presParOf" srcId="{E96D90F4-9CC7-4B75-80D9-0022E5098D2E}" destId="{59EACC7A-2007-4801-A017-0A6A76B46CE9}" srcOrd="0" destOrd="0" presId="urn:microsoft.com/office/officeart/2008/layout/VerticalCurvedList"/>
    <dgm:cxn modelId="{A8394A41-0228-4953-9058-35089BFE865C}" type="presParOf" srcId="{6D720A78-6C46-45C6-8439-BCE57F68E54B}" destId="{48F07051-B900-449F-9D82-448E712CF423}" srcOrd="5" destOrd="0" presId="urn:microsoft.com/office/officeart/2008/layout/VerticalCurvedList"/>
    <dgm:cxn modelId="{DEAD9E7A-C021-4DAF-ABD3-9132BEA83D62}" type="presParOf" srcId="{6D720A78-6C46-45C6-8439-BCE57F68E54B}" destId="{5F256456-A31E-4DB9-A6F6-67CA768B7E95}" srcOrd="6" destOrd="0" presId="urn:microsoft.com/office/officeart/2008/layout/VerticalCurvedList"/>
    <dgm:cxn modelId="{BEF78908-CA53-4369-A3E8-17D334091147}" type="presParOf" srcId="{5F256456-A31E-4DB9-A6F6-67CA768B7E95}" destId="{53417D22-EFAE-452D-8B47-D13917D7C92C}" srcOrd="0" destOrd="0" presId="urn:microsoft.com/office/officeart/2008/layout/VerticalCurvedList"/>
    <dgm:cxn modelId="{C3EC030E-D66D-4F5B-93DF-B75225F80DF8}" type="presParOf" srcId="{6D720A78-6C46-45C6-8439-BCE57F68E54B}" destId="{E089C8A2-6F38-428D-876E-FBE85A75FC10}" srcOrd="7" destOrd="0" presId="urn:microsoft.com/office/officeart/2008/layout/VerticalCurvedList"/>
    <dgm:cxn modelId="{72AC272C-B57A-49FE-BD77-F775BAFADDE8}" type="presParOf" srcId="{6D720A78-6C46-45C6-8439-BCE57F68E54B}" destId="{4C0FA641-8429-4BAB-8459-96339FC432A7}" srcOrd="8" destOrd="0" presId="urn:microsoft.com/office/officeart/2008/layout/VerticalCurvedList"/>
    <dgm:cxn modelId="{8D16F11B-06E3-4F04-8180-D5FE2AC3F0D0}" type="presParOf" srcId="{4C0FA641-8429-4BAB-8459-96339FC432A7}" destId="{2C30C22F-E3DD-450D-ADCF-25DA9302F242}" srcOrd="0" destOrd="0" presId="urn:microsoft.com/office/officeart/2008/layout/VerticalCurvedList"/>
    <dgm:cxn modelId="{9913B1D6-4F5F-4EA5-A45F-C6186B02FCF3}" type="presParOf" srcId="{6D720A78-6C46-45C6-8439-BCE57F68E54B}" destId="{D39F11D0-E7BD-49F7-B930-674E71176C90}" srcOrd="9" destOrd="0" presId="urn:microsoft.com/office/officeart/2008/layout/VerticalCurvedList"/>
    <dgm:cxn modelId="{0590F0B8-CE9E-4AF1-B763-C8FBEBF5E4DF}" type="presParOf" srcId="{6D720A78-6C46-45C6-8439-BCE57F68E54B}" destId="{180158A2-8192-4441-8CC2-DF3D55A6AB7A}" srcOrd="10" destOrd="0" presId="urn:microsoft.com/office/officeart/2008/layout/VerticalCurvedList"/>
    <dgm:cxn modelId="{49D4F233-3FB3-4B43-9AC6-71D3EBE38632}" type="presParOf" srcId="{180158A2-8192-4441-8CC2-DF3D55A6AB7A}" destId="{54C460CB-BF03-4BA2-B1A8-EE752760D547}" srcOrd="0" destOrd="0" presId="urn:microsoft.com/office/officeart/2008/layout/VerticalCurvedList"/>
    <dgm:cxn modelId="{E751C319-513F-4821-8F02-DDC794B190DA}" type="presParOf" srcId="{6D720A78-6C46-45C6-8439-BCE57F68E54B}" destId="{20C16D30-AE83-4949-82BB-80B23869CE26}" srcOrd="11" destOrd="0" presId="urn:microsoft.com/office/officeart/2008/layout/VerticalCurvedList"/>
    <dgm:cxn modelId="{4B3003FF-82FD-4F0C-9943-367201C98234}" type="presParOf" srcId="{6D720A78-6C46-45C6-8439-BCE57F68E54B}" destId="{77B01710-C4E6-4EA6-8530-9AC6CC1D5410}" srcOrd="12" destOrd="0" presId="urn:microsoft.com/office/officeart/2008/layout/VerticalCurvedList"/>
    <dgm:cxn modelId="{6259CB0C-425F-47A1-B7AB-45DA60DC812B}" type="presParOf" srcId="{77B01710-C4E6-4EA6-8530-9AC6CC1D5410}" destId="{DF124FDD-B920-415F-80FB-9F7497182D50}" srcOrd="0" destOrd="0" presId="urn:microsoft.com/office/officeart/2008/layout/VerticalCurvedList"/>
    <dgm:cxn modelId="{AB4C1A25-0AA3-409F-8B23-0EE44C9EF215}" type="presParOf" srcId="{6D720A78-6C46-45C6-8439-BCE57F68E54B}" destId="{558C73CE-F7AC-487B-8DD0-A88945106AB4}" srcOrd="13" destOrd="0" presId="urn:microsoft.com/office/officeart/2008/layout/VerticalCurvedList"/>
    <dgm:cxn modelId="{44D9D86F-C3E9-4E40-B51F-B2C436D82AAE}" type="presParOf" srcId="{6D720A78-6C46-45C6-8439-BCE57F68E54B}" destId="{37549DDF-AC9A-4E8C-AF7D-0424CC7FCBA9}" srcOrd="14" destOrd="0" presId="urn:microsoft.com/office/officeart/2008/layout/VerticalCurvedList"/>
    <dgm:cxn modelId="{AC5A624D-3B1F-49C0-8669-44F33D67D6B1}" type="presParOf" srcId="{37549DDF-AC9A-4E8C-AF7D-0424CC7FCBA9}" destId="{0C8B4C9C-0F63-4A2F-BB69-DA147B1A29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8CA55-A56A-469E-8B18-400017EEF01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MY"/>
        </a:p>
      </dgm:t>
    </dgm:pt>
    <dgm:pt modelId="{7AAD3A16-9610-451F-BA9B-565153D06AEE}">
      <dgm:prSet phldrT="[Text]" custT="1"/>
      <dgm:spPr/>
      <dgm:t>
        <a:bodyPr/>
        <a:lstStyle/>
        <a:p>
          <a:r>
            <a:rPr lang="en-US" sz="1800" b="1" dirty="0" smtClean="0">
              <a:latin typeface="+mn-lt"/>
              <a:cs typeface="Arial" panose="020B0604020202020204" pitchFamily="34" charset="0"/>
            </a:rPr>
            <a:t>Industry Structure</a:t>
          </a:r>
          <a:endParaRPr lang="en-MY" sz="1800" b="1" dirty="0">
            <a:latin typeface="+mn-lt"/>
            <a:cs typeface="Arial" panose="020B0604020202020204" pitchFamily="34" charset="0"/>
          </a:endParaRPr>
        </a:p>
      </dgm:t>
    </dgm:pt>
    <dgm:pt modelId="{88BB4CE4-2D38-43EE-B55D-749F7035AB76}" type="parTrans" cxnId="{2F1C83A2-6017-4564-B19E-FF4301459E58}">
      <dgm:prSet/>
      <dgm:spPr/>
      <dgm:t>
        <a:bodyPr/>
        <a:lstStyle/>
        <a:p>
          <a:endParaRPr lang="en-MY" sz="1800">
            <a:latin typeface="+mn-lt"/>
            <a:cs typeface="Arial" panose="020B0604020202020204" pitchFamily="34" charset="0"/>
          </a:endParaRPr>
        </a:p>
      </dgm:t>
    </dgm:pt>
    <dgm:pt modelId="{6FFE34EF-CE48-433A-9AF5-1E251327B5C4}" type="sibTrans" cxnId="{2F1C83A2-6017-4564-B19E-FF4301459E58}">
      <dgm:prSet custT="1"/>
      <dgm:spPr/>
      <dgm:t>
        <a:bodyPr/>
        <a:lstStyle/>
        <a:p>
          <a:endParaRPr lang="en-MY" sz="1800">
            <a:latin typeface="+mn-lt"/>
            <a:cs typeface="Arial" panose="020B0604020202020204" pitchFamily="34" charset="0"/>
          </a:endParaRPr>
        </a:p>
      </dgm:t>
    </dgm:pt>
    <dgm:pt modelId="{82A40E3A-F6AC-49C3-A5B1-67D1742E097A}">
      <dgm:prSet phldrT="[Text]" custT="1"/>
      <dgm:spPr/>
      <dgm:t>
        <a:bodyPr/>
        <a:lstStyle/>
        <a:p>
          <a:r>
            <a:rPr lang="en-US" sz="1800" dirty="0" smtClean="0">
              <a:latin typeface="+mn-lt"/>
              <a:cs typeface="Arial" panose="020B0604020202020204" pitchFamily="34" charset="0"/>
            </a:rPr>
            <a:t>Dominated by small firms/SMEs</a:t>
          </a:r>
        </a:p>
        <a:p>
          <a:r>
            <a:rPr lang="en-US" sz="1800" dirty="0" smtClean="0">
              <a:latin typeface="+mn-lt"/>
              <a:cs typeface="Arial" panose="020B0604020202020204" pitchFamily="34" charset="0"/>
            </a:rPr>
            <a:t>(legal &amp; accounting : 99%, engineering &amp; QS : 98%, architecture : 93%, management consultancy : 94%)</a:t>
          </a:r>
        </a:p>
      </dgm:t>
    </dgm:pt>
    <dgm:pt modelId="{4AC4A94E-6E6E-40AF-B4FE-4204BFD10C2D}" type="parTrans" cxnId="{197FB748-992D-4799-A4ED-BFC10D0ACACA}">
      <dgm:prSet/>
      <dgm:spPr/>
      <dgm:t>
        <a:bodyPr/>
        <a:lstStyle/>
        <a:p>
          <a:endParaRPr lang="en-MY" sz="1800">
            <a:latin typeface="+mn-lt"/>
            <a:cs typeface="Arial" panose="020B0604020202020204" pitchFamily="34" charset="0"/>
          </a:endParaRPr>
        </a:p>
      </dgm:t>
    </dgm:pt>
    <dgm:pt modelId="{5BBB3A74-4C66-4CF3-8C3B-A1FC0CA2CBF9}" type="sibTrans" cxnId="{197FB748-992D-4799-A4ED-BFC10D0ACACA}">
      <dgm:prSet/>
      <dgm:spPr/>
      <dgm:t>
        <a:bodyPr/>
        <a:lstStyle/>
        <a:p>
          <a:endParaRPr lang="en-MY" sz="1800">
            <a:latin typeface="+mn-lt"/>
            <a:cs typeface="Arial" panose="020B0604020202020204" pitchFamily="34" charset="0"/>
          </a:endParaRPr>
        </a:p>
      </dgm:t>
    </dgm:pt>
    <dgm:pt modelId="{271709DF-B0A0-4AC5-AB36-E7B5A3E31C49}">
      <dgm:prSet phldrT="[Text]" custT="1"/>
      <dgm:spPr/>
      <dgm:t>
        <a:bodyPr/>
        <a:lstStyle/>
        <a:p>
          <a:r>
            <a:rPr lang="en-US" sz="1800" b="1" dirty="0" smtClean="0">
              <a:latin typeface="+mn-lt"/>
              <a:cs typeface="Arial" panose="020B0604020202020204" pitchFamily="34" charset="0"/>
            </a:rPr>
            <a:t>Exports</a:t>
          </a:r>
          <a:endParaRPr lang="en-MY" sz="1800" b="1" dirty="0">
            <a:latin typeface="+mn-lt"/>
            <a:cs typeface="Arial" panose="020B0604020202020204" pitchFamily="34" charset="0"/>
          </a:endParaRPr>
        </a:p>
      </dgm:t>
    </dgm:pt>
    <dgm:pt modelId="{7C3F393C-2C89-4872-87FC-1C9AA7431D6A}" type="parTrans" cxnId="{30761B3C-F98A-422E-B42B-800CC1DB7E88}">
      <dgm:prSet/>
      <dgm:spPr/>
      <dgm:t>
        <a:bodyPr/>
        <a:lstStyle/>
        <a:p>
          <a:endParaRPr lang="en-MY" sz="1800">
            <a:latin typeface="+mn-lt"/>
            <a:cs typeface="Arial" panose="020B0604020202020204" pitchFamily="34" charset="0"/>
          </a:endParaRPr>
        </a:p>
      </dgm:t>
    </dgm:pt>
    <dgm:pt modelId="{A36E5263-7144-491B-9D05-06EDDE9D9220}" type="sibTrans" cxnId="{30761B3C-F98A-422E-B42B-800CC1DB7E88}">
      <dgm:prSet custT="1"/>
      <dgm:spPr/>
      <dgm:t>
        <a:bodyPr/>
        <a:lstStyle/>
        <a:p>
          <a:endParaRPr lang="en-MY" sz="1800">
            <a:latin typeface="+mn-lt"/>
            <a:cs typeface="Arial" panose="020B0604020202020204" pitchFamily="34" charset="0"/>
          </a:endParaRPr>
        </a:p>
      </dgm:t>
    </dgm:pt>
    <dgm:pt modelId="{6EEAD7F8-DB15-47E3-A3D8-4F2A22529375}">
      <dgm:prSet phldrT="[Text]" custT="1"/>
      <dgm:spPr/>
      <dgm:t>
        <a:bodyPr/>
        <a:lstStyle/>
        <a:p>
          <a:r>
            <a:rPr lang="en-US" sz="1800" dirty="0" smtClean="0">
              <a:latin typeface="+mn-lt"/>
              <a:cs typeface="Arial" panose="020B0604020202020204" pitchFamily="34" charset="0"/>
            </a:rPr>
            <a:t>Minimal; largely from the few big firms</a:t>
          </a:r>
        </a:p>
      </dgm:t>
    </dgm:pt>
    <dgm:pt modelId="{ACD3F9E0-D0EE-4093-A7CA-D55B825464F7}" type="parTrans" cxnId="{A9FACF48-CEA5-4701-A678-323B83EBEF8C}">
      <dgm:prSet/>
      <dgm:spPr/>
      <dgm:t>
        <a:bodyPr/>
        <a:lstStyle/>
        <a:p>
          <a:endParaRPr lang="en-MY" sz="1800">
            <a:latin typeface="+mn-lt"/>
            <a:cs typeface="Arial" panose="020B0604020202020204" pitchFamily="34" charset="0"/>
          </a:endParaRPr>
        </a:p>
      </dgm:t>
    </dgm:pt>
    <dgm:pt modelId="{C6DD1F0A-12BC-4386-9875-07B044C9DCE9}" type="sibTrans" cxnId="{A9FACF48-CEA5-4701-A678-323B83EBEF8C}">
      <dgm:prSet/>
      <dgm:spPr/>
      <dgm:t>
        <a:bodyPr/>
        <a:lstStyle/>
        <a:p>
          <a:endParaRPr lang="en-MY" sz="1800">
            <a:latin typeface="+mn-lt"/>
            <a:cs typeface="Arial" panose="020B0604020202020204" pitchFamily="34" charset="0"/>
          </a:endParaRPr>
        </a:p>
      </dgm:t>
    </dgm:pt>
    <dgm:pt modelId="{86BDE8FB-8975-43D3-A0A7-509ADD1D66C2}">
      <dgm:prSet phldrT="[Text]" custT="1"/>
      <dgm:spPr/>
      <dgm:t>
        <a:bodyPr/>
        <a:lstStyle/>
        <a:p>
          <a:r>
            <a:rPr lang="en-US" sz="1800" b="1" spc="0" baseline="0" dirty="0" smtClean="0">
              <a:latin typeface="+mn-lt"/>
              <a:cs typeface="Arial" panose="020B0604020202020204" pitchFamily="34" charset="0"/>
            </a:rPr>
            <a:t>Technology &amp; Standards</a:t>
          </a:r>
          <a:endParaRPr lang="en-MY" sz="1800" b="1" spc="0" baseline="0" dirty="0">
            <a:latin typeface="+mn-lt"/>
            <a:cs typeface="Arial" panose="020B0604020202020204" pitchFamily="34" charset="0"/>
          </a:endParaRPr>
        </a:p>
      </dgm:t>
    </dgm:pt>
    <dgm:pt modelId="{819468E9-C348-4981-9267-E9F48A27F776}" type="parTrans" cxnId="{FB1D6A7E-4BEB-4AAB-82AE-0910F5312B17}">
      <dgm:prSet/>
      <dgm:spPr/>
      <dgm:t>
        <a:bodyPr/>
        <a:lstStyle/>
        <a:p>
          <a:endParaRPr lang="en-MY" sz="1800">
            <a:latin typeface="+mn-lt"/>
            <a:cs typeface="Arial" panose="020B0604020202020204" pitchFamily="34" charset="0"/>
          </a:endParaRPr>
        </a:p>
      </dgm:t>
    </dgm:pt>
    <dgm:pt modelId="{C5F52ADA-DB76-4683-9738-DE856A842B5D}" type="sibTrans" cxnId="{FB1D6A7E-4BEB-4AAB-82AE-0910F5312B17}">
      <dgm:prSet custT="1"/>
      <dgm:spPr/>
      <dgm:t>
        <a:bodyPr/>
        <a:lstStyle/>
        <a:p>
          <a:endParaRPr lang="en-MY" sz="1800">
            <a:latin typeface="+mn-lt"/>
            <a:cs typeface="Arial" panose="020B0604020202020204" pitchFamily="34" charset="0"/>
          </a:endParaRPr>
        </a:p>
      </dgm:t>
    </dgm:pt>
    <dgm:pt modelId="{7F927909-0E50-4BBD-9292-AD802441A9A4}">
      <dgm:prSet phldrT="[Text]" custT="1"/>
      <dgm:spPr/>
      <dgm:t>
        <a:bodyPr/>
        <a:lstStyle/>
        <a:p>
          <a:r>
            <a:rPr lang="en-US" sz="1800" dirty="0" smtClean="0">
              <a:latin typeface="+mn-lt"/>
              <a:cs typeface="Arial" panose="020B0604020202020204" pitchFamily="34" charset="0"/>
            </a:rPr>
            <a:t>Adopt and use up-to-date basic software</a:t>
          </a:r>
        </a:p>
      </dgm:t>
    </dgm:pt>
    <dgm:pt modelId="{6E3765DA-1573-4CB4-81F8-4B0B086BFBD8}" type="parTrans" cxnId="{C866187F-8E5A-4C1B-B87A-515BA015D995}">
      <dgm:prSet/>
      <dgm:spPr/>
      <dgm:t>
        <a:bodyPr/>
        <a:lstStyle/>
        <a:p>
          <a:endParaRPr lang="en-MY" sz="1800">
            <a:latin typeface="+mn-lt"/>
            <a:cs typeface="Arial" panose="020B0604020202020204" pitchFamily="34" charset="0"/>
          </a:endParaRPr>
        </a:p>
      </dgm:t>
    </dgm:pt>
    <dgm:pt modelId="{9C8506D3-0CB7-4F3C-8666-94B4EDC592D8}" type="sibTrans" cxnId="{C866187F-8E5A-4C1B-B87A-515BA015D995}">
      <dgm:prSet/>
      <dgm:spPr/>
      <dgm:t>
        <a:bodyPr/>
        <a:lstStyle/>
        <a:p>
          <a:endParaRPr lang="en-MY" sz="1800">
            <a:latin typeface="+mn-lt"/>
            <a:cs typeface="Arial" panose="020B0604020202020204" pitchFamily="34" charset="0"/>
          </a:endParaRPr>
        </a:p>
      </dgm:t>
    </dgm:pt>
    <dgm:pt modelId="{9436D676-2842-4C7A-AC9E-E858E228E944}">
      <dgm:prSet phldrT="[Text]" custT="1"/>
      <dgm:spPr/>
      <dgm:t>
        <a:bodyPr/>
        <a:lstStyle/>
        <a:p>
          <a:r>
            <a:rPr lang="en-US" sz="1800" b="1" dirty="0" smtClean="0">
              <a:latin typeface="+mn-lt"/>
              <a:cs typeface="Arial" panose="020B0604020202020204" pitchFamily="34" charset="0"/>
            </a:rPr>
            <a:t>Openness</a:t>
          </a:r>
          <a:endParaRPr lang="en-MY" sz="1800" b="1" dirty="0">
            <a:latin typeface="+mn-lt"/>
            <a:cs typeface="Arial" panose="020B0604020202020204" pitchFamily="34" charset="0"/>
          </a:endParaRPr>
        </a:p>
      </dgm:t>
    </dgm:pt>
    <dgm:pt modelId="{99D0C9DB-D3CA-480F-A875-327AA7CF76A5}" type="parTrans" cxnId="{1E44EEA4-67CD-4894-9001-769110BB2CD8}">
      <dgm:prSet/>
      <dgm:spPr/>
      <dgm:t>
        <a:bodyPr/>
        <a:lstStyle/>
        <a:p>
          <a:endParaRPr lang="en-MY" sz="1800">
            <a:latin typeface="+mn-lt"/>
            <a:cs typeface="Arial" panose="020B0604020202020204" pitchFamily="34" charset="0"/>
          </a:endParaRPr>
        </a:p>
      </dgm:t>
    </dgm:pt>
    <dgm:pt modelId="{878E81E2-9540-449C-BB15-9F29B9400661}" type="sibTrans" cxnId="{1E44EEA4-67CD-4894-9001-769110BB2CD8}">
      <dgm:prSet custT="1"/>
      <dgm:spPr/>
      <dgm:t>
        <a:bodyPr/>
        <a:lstStyle/>
        <a:p>
          <a:endParaRPr lang="en-MY" sz="1800">
            <a:latin typeface="+mn-lt"/>
            <a:cs typeface="Arial" panose="020B0604020202020204" pitchFamily="34" charset="0"/>
          </a:endParaRPr>
        </a:p>
      </dgm:t>
    </dgm:pt>
    <dgm:pt modelId="{C22D2711-D8A2-4B2A-92FA-439B990B1F2A}">
      <dgm:prSet phldrT="[Text]" custT="1"/>
      <dgm:spPr/>
      <dgm:t>
        <a:bodyPr/>
        <a:lstStyle/>
        <a:p>
          <a:pPr>
            <a:spcAft>
              <a:spcPts val="0"/>
            </a:spcAft>
          </a:pPr>
          <a:r>
            <a:rPr lang="en-US" sz="1800" u="none" dirty="0" smtClean="0">
              <a:latin typeface="+mn-lt"/>
              <a:cs typeface="Arial" panose="020B0604020202020204" pitchFamily="34" charset="0"/>
            </a:rPr>
            <a:t>Market access: </a:t>
          </a:r>
        </a:p>
        <a:p>
          <a:pPr>
            <a:spcAft>
              <a:spcPts val="0"/>
            </a:spcAft>
          </a:pPr>
          <a:r>
            <a:rPr lang="en-US" sz="1800" u="none" dirty="0" smtClean="0">
              <a:latin typeface="+mn-lt"/>
              <a:cs typeface="Arial" panose="020B0604020202020204" pitchFamily="34" charset="0"/>
            </a:rPr>
            <a:t>  -  autonomous </a:t>
          </a:r>
          <a:r>
            <a:rPr lang="en-US" sz="1800" u="none" dirty="0" err="1" smtClean="0">
              <a:latin typeface="+mn-lt"/>
              <a:cs typeface="Arial" panose="020B0604020202020204" pitchFamily="34" charset="0"/>
            </a:rPr>
            <a:t>liberalisation</a:t>
          </a:r>
          <a:endParaRPr lang="en-US" sz="1800" u="none" dirty="0" smtClean="0">
            <a:latin typeface="+mn-lt"/>
            <a:cs typeface="Arial" panose="020B0604020202020204" pitchFamily="34" charset="0"/>
          </a:endParaRPr>
        </a:p>
        <a:p>
          <a:pPr>
            <a:spcAft>
              <a:spcPts val="0"/>
            </a:spcAft>
          </a:pPr>
          <a:r>
            <a:rPr lang="en-US" sz="1800" u="none" dirty="0" smtClean="0">
              <a:latin typeface="+mn-lt"/>
              <a:cs typeface="Arial" panose="020B0604020202020204" pitchFamily="34" charset="0"/>
            </a:rPr>
            <a:t>  - </a:t>
          </a:r>
          <a:r>
            <a:rPr lang="en-US" sz="1800" i="0" u="none" dirty="0" smtClean="0">
              <a:solidFill>
                <a:schemeClr val="tx1"/>
              </a:solidFill>
              <a:latin typeface="+mn-lt"/>
              <a:cs typeface="Arial" panose="020B0604020202020204" pitchFamily="34" charset="0"/>
            </a:rPr>
            <a:t> commitments under FTAs</a:t>
          </a:r>
          <a:r>
            <a:rPr lang="en-US" sz="1800" u="none" dirty="0" smtClean="0">
              <a:latin typeface="+mn-lt"/>
              <a:cs typeface="Arial" panose="020B0604020202020204" pitchFamily="34" charset="0"/>
              <a:hlinkClick xmlns:r="http://schemas.openxmlformats.org/officeDocument/2006/relationships" r:id="" action="ppaction://noaction"/>
            </a:rPr>
            <a:t> </a:t>
          </a:r>
          <a:endParaRPr lang="en-US" sz="1800" u="none" dirty="0" smtClean="0">
            <a:latin typeface="+mn-lt"/>
            <a:cs typeface="Arial" panose="020B0604020202020204" pitchFamily="34" charset="0"/>
          </a:endParaRPr>
        </a:p>
        <a:p>
          <a:pPr>
            <a:spcAft>
              <a:spcPts val="0"/>
            </a:spcAft>
          </a:pPr>
          <a:r>
            <a:rPr lang="en-US" sz="1800" u="none" dirty="0" smtClean="0">
              <a:latin typeface="+mn-lt"/>
              <a:cs typeface="Arial" panose="020B0604020202020204" pitchFamily="34" charset="0"/>
            </a:rPr>
            <a:t>  -  ASEAN MRAs</a:t>
          </a:r>
        </a:p>
        <a:p>
          <a:pPr>
            <a:spcAft>
              <a:spcPts val="0"/>
            </a:spcAft>
          </a:pPr>
          <a:endParaRPr lang="en-MY" sz="1800" b="1" u="none" dirty="0">
            <a:latin typeface="+mn-lt"/>
            <a:cs typeface="Arial" panose="020B0604020202020204" pitchFamily="34" charset="0"/>
          </a:endParaRPr>
        </a:p>
      </dgm:t>
    </dgm:pt>
    <dgm:pt modelId="{041FBDE2-54CB-4CC9-B6EB-A4747F9BFCEE}" type="parTrans" cxnId="{300F7D2C-D343-4F06-A67B-98BA7EA949FF}">
      <dgm:prSet/>
      <dgm:spPr/>
      <dgm:t>
        <a:bodyPr/>
        <a:lstStyle/>
        <a:p>
          <a:endParaRPr lang="en-MY" sz="1800">
            <a:latin typeface="+mn-lt"/>
            <a:cs typeface="Arial" panose="020B0604020202020204" pitchFamily="34" charset="0"/>
          </a:endParaRPr>
        </a:p>
      </dgm:t>
    </dgm:pt>
    <dgm:pt modelId="{C4EB3FE4-8219-4577-9296-EE24488996BF}" type="sibTrans" cxnId="{300F7D2C-D343-4F06-A67B-98BA7EA949FF}">
      <dgm:prSet/>
      <dgm:spPr/>
      <dgm:t>
        <a:bodyPr/>
        <a:lstStyle/>
        <a:p>
          <a:endParaRPr lang="en-MY" sz="1800">
            <a:latin typeface="+mn-lt"/>
            <a:cs typeface="Arial" panose="020B0604020202020204" pitchFamily="34" charset="0"/>
          </a:endParaRPr>
        </a:p>
      </dgm:t>
    </dgm:pt>
    <dgm:pt modelId="{18CFE60D-530B-411E-9064-AE650903007F}">
      <dgm:prSet phldrT="[Text]" custT="1"/>
      <dgm:spPr/>
      <dgm:t>
        <a:bodyPr/>
        <a:lstStyle/>
        <a:p>
          <a:r>
            <a:rPr lang="en-US" sz="1800" dirty="0" smtClean="0">
              <a:latin typeface="+mn-lt"/>
              <a:cs typeface="Arial" panose="020B0604020202020204" pitchFamily="34" charset="0"/>
            </a:rPr>
            <a:t>Compliant to international standards</a:t>
          </a:r>
        </a:p>
      </dgm:t>
    </dgm:pt>
    <dgm:pt modelId="{BAC04D9A-3A27-42BC-80DB-891BC4843ADC}" type="parTrans" cxnId="{90D26797-F37D-43A8-BC28-6ED340F345DC}">
      <dgm:prSet/>
      <dgm:spPr/>
      <dgm:t>
        <a:bodyPr/>
        <a:lstStyle/>
        <a:p>
          <a:endParaRPr lang="en-MY"/>
        </a:p>
      </dgm:t>
    </dgm:pt>
    <dgm:pt modelId="{D7279480-B14B-477B-AF37-367ECE56A12C}" type="sibTrans" cxnId="{90D26797-F37D-43A8-BC28-6ED340F345DC}">
      <dgm:prSet/>
      <dgm:spPr/>
      <dgm:t>
        <a:bodyPr/>
        <a:lstStyle/>
        <a:p>
          <a:endParaRPr lang="en-MY"/>
        </a:p>
      </dgm:t>
    </dgm:pt>
    <dgm:pt modelId="{40B366AB-B1FC-46E2-987D-275A417D087D}">
      <dgm:prSet phldrT="[Text]" custT="1"/>
      <dgm:spPr/>
      <dgm:t>
        <a:bodyPr/>
        <a:lstStyle/>
        <a:p>
          <a:r>
            <a:rPr lang="en-US" sz="1800" dirty="0" smtClean="0">
              <a:latin typeface="+mn-lt"/>
              <a:cs typeface="Arial" panose="020B0604020202020204" pitchFamily="34" charset="0"/>
            </a:rPr>
            <a:t>Professional services account for relatively small share of Malaysia’s services exports</a:t>
          </a:r>
        </a:p>
      </dgm:t>
    </dgm:pt>
    <dgm:pt modelId="{0824C3A6-0D83-4DF9-861E-1BD4CBA1FFCB}" type="parTrans" cxnId="{FA1351E6-1990-4483-B01F-6BFD3F8B4C56}">
      <dgm:prSet/>
      <dgm:spPr/>
      <dgm:t>
        <a:bodyPr/>
        <a:lstStyle/>
        <a:p>
          <a:endParaRPr lang="en-MY"/>
        </a:p>
      </dgm:t>
    </dgm:pt>
    <dgm:pt modelId="{3D790229-84B3-4507-8D4A-682B5450F967}" type="sibTrans" cxnId="{FA1351E6-1990-4483-B01F-6BFD3F8B4C56}">
      <dgm:prSet/>
      <dgm:spPr/>
      <dgm:t>
        <a:bodyPr/>
        <a:lstStyle/>
        <a:p>
          <a:endParaRPr lang="en-MY"/>
        </a:p>
      </dgm:t>
    </dgm:pt>
    <dgm:pt modelId="{AD35807C-386F-4993-8567-C165173BB163}" type="pres">
      <dgm:prSet presAssocID="{8758CA55-A56A-469E-8B18-400017EEF01B}" presName="diagram" presStyleCnt="0">
        <dgm:presLayoutVars>
          <dgm:dir/>
          <dgm:resizeHandles val="exact"/>
        </dgm:presLayoutVars>
      </dgm:prSet>
      <dgm:spPr/>
      <dgm:t>
        <a:bodyPr/>
        <a:lstStyle/>
        <a:p>
          <a:endParaRPr lang="en-MY"/>
        </a:p>
      </dgm:t>
    </dgm:pt>
    <dgm:pt modelId="{E0E1F122-03B8-43D6-B867-1BCCDD3DB2A9}" type="pres">
      <dgm:prSet presAssocID="{7AAD3A16-9610-451F-BA9B-565153D06AEE}" presName="node" presStyleLbl="node1" presStyleIdx="0" presStyleCnt="4">
        <dgm:presLayoutVars>
          <dgm:bulletEnabled val="1"/>
        </dgm:presLayoutVars>
      </dgm:prSet>
      <dgm:spPr/>
      <dgm:t>
        <a:bodyPr/>
        <a:lstStyle/>
        <a:p>
          <a:endParaRPr lang="en-MY"/>
        </a:p>
      </dgm:t>
    </dgm:pt>
    <dgm:pt modelId="{C3BD3679-5B46-4DAF-90D9-06C7588412CC}" type="pres">
      <dgm:prSet presAssocID="{6FFE34EF-CE48-433A-9AF5-1E251327B5C4}" presName="sibTrans" presStyleCnt="0"/>
      <dgm:spPr/>
      <dgm:t>
        <a:bodyPr/>
        <a:lstStyle/>
        <a:p>
          <a:endParaRPr lang="en-MY"/>
        </a:p>
      </dgm:t>
    </dgm:pt>
    <dgm:pt modelId="{BF97479C-8235-4052-A34B-E81C5E9476F3}" type="pres">
      <dgm:prSet presAssocID="{271709DF-B0A0-4AC5-AB36-E7B5A3E31C49}" presName="node" presStyleLbl="node1" presStyleIdx="1" presStyleCnt="4">
        <dgm:presLayoutVars>
          <dgm:bulletEnabled val="1"/>
        </dgm:presLayoutVars>
      </dgm:prSet>
      <dgm:spPr/>
      <dgm:t>
        <a:bodyPr/>
        <a:lstStyle/>
        <a:p>
          <a:endParaRPr lang="en-MY"/>
        </a:p>
      </dgm:t>
    </dgm:pt>
    <dgm:pt modelId="{BB27ED48-B8D2-4094-9140-A480D3B7E200}" type="pres">
      <dgm:prSet presAssocID="{A36E5263-7144-491B-9D05-06EDDE9D9220}" presName="sibTrans" presStyleCnt="0"/>
      <dgm:spPr/>
      <dgm:t>
        <a:bodyPr/>
        <a:lstStyle/>
        <a:p>
          <a:endParaRPr lang="en-MY"/>
        </a:p>
      </dgm:t>
    </dgm:pt>
    <dgm:pt modelId="{71E860FC-D063-46E5-8CD4-C61CAEBFB187}" type="pres">
      <dgm:prSet presAssocID="{86BDE8FB-8975-43D3-A0A7-509ADD1D66C2}" presName="node" presStyleLbl="node1" presStyleIdx="2" presStyleCnt="4">
        <dgm:presLayoutVars>
          <dgm:bulletEnabled val="1"/>
        </dgm:presLayoutVars>
      </dgm:prSet>
      <dgm:spPr/>
      <dgm:t>
        <a:bodyPr/>
        <a:lstStyle/>
        <a:p>
          <a:endParaRPr lang="en-MY"/>
        </a:p>
      </dgm:t>
    </dgm:pt>
    <dgm:pt modelId="{CAF35B2F-2A52-4E52-A667-3D7548C32B40}" type="pres">
      <dgm:prSet presAssocID="{C5F52ADA-DB76-4683-9738-DE856A842B5D}" presName="sibTrans" presStyleCnt="0"/>
      <dgm:spPr/>
      <dgm:t>
        <a:bodyPr/>
        <a:lstStyle/>
        <a:p>
          <a:endParaRPr lang="en-MY"/>
        </a:p>
      </dgm:t>
    </dgm:pt>
    <dgm:pt modelId="{2BA75D06-8108-4A1B-8721-FBFC729EFC90}" type="pres">
      <dgm:prSet presAssocID="{9436D676-2842-4C7A-AC9E-E858E228E944}" presName="node" presStyleLbl="node1" presStyleIdx="3" presStyleCnt="4" custLinFactNeighborX="1568">
        <dgm:presLayoutVars>
          <dgm:bulletEnabled val="1"/>
        </dgm:presLayoutVars>
      </dgm:prSet>
      <dgm:spPr/>
      <dgm:t>
        <a:bodyPr/>
        <a:lstStyle/>
        <a:p>
          <a:endParaRPr lang="en-MY"/>
        </a:p>
      </dgm:t>
    </dgm:pt>
  </dgm:ptLst>
  <dgm:cxnLst>
    <dgm:cxn modelId="{FB1D6A7E-4BEB-4AAB-82AE-0910F5312B17}" srcId="{8758CA55-A56A-469E-8B18-400017EEF01B}" destId="{86BDE8FB-8975-43D3-A0A7-509ADD1D66C2}" srcOrd="2" destOrd="0" parTransId="{819468E9-C348-4981-9267-E9F48A27F776}" sibTransId="{C5F52ADA-DB76-4683-9738-DE856A842B5D}"/>
    <dgm:cxn modelId="{435737AD-28D9-4820-BCFE-18D4210A6612}" type="presOf" srcId="{C22D2711-D8A2-4B2A-92FA-439B990B1F2A}" destId="{2BA75D06-8108-4A1B-8721-FBFC729EFC90}" srcOrd="0" destOrd="1" presId="urn:microsoft.com/office/officeart/2005/8/layout/default"/>
    <dgm:cxn modelId="{C866187F-8E5A-4C1B-B87A-515BA015D995}" srcId="{86BDE8FB-8975-43D3-A0A7-509ADD1D66C2}" destId="{7F927909-0E50-4BBD-9292-AD802441A9A4}" srcOrd="0" destOrd="0" parTransId="{6E3765DA-1573-4CB4-81F8-4B0B086BFBD8}" sibTransId="{9C8506D3-0CB7-4F3C-8666-94B4EDC592D8}"/>
    <dgm:cxn modelId="{30761B3C-F98A-422E-B42B-800CC1DB7E88}" srcId="{8758CA55-A56A-469E-8B18-400017EEF01B}" destId="{271709DF-B0A0-4AC5-AB36-E7B5A3E31C49}" srcOrd="1" destOrd="0" parTransId="{7C3F393C-2C89-4872-87FC-1C9AA7431D6A}" sibTransId="{A36E5263-7144-491B-9D05-06EDDE9D9220}"/>
    <dgm:cxn modelId="{7D395EC2-3ED9-4957-A201-4C9470DA2A36}" type="presOf" srcId="{40B366AB-B1FC-46E2-987D-275A417D087D}" destId="{BF97479C-8235-4052-A34B-E81C5E9476F3}" srcOrd="0" destOrd="2" presId="urn:microsoft.com/office/officeart/2005/8/layout/default"/>
    <dgm:cxn modelId="{CA2DD0E6-5BD0-4D50-B2A8-989195DD4CAB}" type="presOf" srcId="{82A40E3A-F6AC-49C3-A5B1-67D1742E097A}" destId="{E0E1F122-03B8-43D6-B867-1BCCDD3DB2A9}" srcOrd="0" destOrd="1" presId="urn:microsoft.com/office/officeart/2005/8/layout/default"/>
    <dgm:cxn modelId="{197FB748-992D-4799-A4ED-BFC10D0ACACA}" srcId="{7AAD3A16-9610-451F-BA9B-565153D06AEE}" destId="{82A40E3A-F6AC-49C3-A5B1-67D1742E097A}" srcOrd="0" destOrd="0" parTransId="{4AC4A94E-6E6E-40AF-B4FE-4204BFD10C2D}" sibTransId="{5BBB3A74-4C66-4CF3-8C3B-A1FC0CA2CBF9}"/>
    <dgm:cxn modelId="{90D26797-F37D-43A8-BC28-6ED340F345DC}" srcId="{86BDE8FB-8975-43D3-A0A7-509ADD1D66C2}" destId="{18CFE60D-530B-411E-9064-AE650903007F}" srcOrd="1" destOrd="0" parTransId="{BAC04D9A-3A27-42BC-80DB-891BC4843ADC}" sibTransId="{D7279480-B14B-477B-AF37-367ECE56A12C}"/>
    <dgm:cxn modelId="{1E44EEA4-67CD-4894-9001-769110BB2CD8}" srcId="{8758CA55-A56A-469E-8B18-400017EEF01B}" destId="{9436D676-2842-4C7A-AC9E-E858E228E944}" srcOrd="3" destOrd="0" parTransId="{99D0C9DB-D3CA-480F-A875-327AA7CF76A5}" sibTransId="{878E81E2-9540-449C-BB15-9F29B9400661}"/>
    <dgm:cxn modelId="{2F1C83A2-6017-4564-B19E-FF4301459E58}" srcId="{8758CA55-A56A-469E-8B18-400017EEF01B}" destId="{7AAD3A16-9610-451F-BA9B-565153D06AEE}" srcOrd="0" destOrd="0" parTransId="{88BB4CE4-2D38-43EE-B55D-749F7035AB76}" sibTransId="{6FFE34EF-CE48-433A-9AF5-1E251327B5C4}"/>
    <dgm:cxn modelId="{24B1EB4A-043B-4D15-991C-DFA6D2E4937A}" type="presOf" srcId="{7AAD3A16-9610-451F-BA9B-565153D06AEE}" destId="{E0E1F122-03B8-43D6-B867-1BCCDD3DB2A9}" srcOrd="0" destOrd="0" presId="urn:microsoft.com/office/officeart/2005/8/layout/default"/>
    <dgm:cxn modelId="{9234705B-66C5-4A5B-A001-77D8B0B64D89}" type="presOf" srcId="{86BDE8FB-8975-43D3-A0A7-509ADD1D66C2}" destId="{71E860FC-D063-46E5-8CD4-C61CAEBFB187}" srcOrd="0" destOrd="0" presId="urn:microsoft.com/office/officeart/2005/8/layout/default"/>
    <dgm:cxn modelId="{8F17BFA9-90DE-4481-8EDA-EC70B54135E0}" type="presOf" srcId="{9436D676-2842-4C7A-AC9E-E858E228E944}" destId="{2BA75D06-8108-4A1B-8721-FBFC729EFC90}" srcOrd="0" destOrd="0" presId="urn:microsoft.com/office/officeart/2005/8/layout/default"/>
    <dgm:cxn modelId="{9D51EE91-FEED-465B-97BB-090454451821}" type="presOf" srcId="{18CFE60D-530B-411E-9064-AE650903007F}" destId="{71E860FC-D063-46E5-8CD4-C61CAEBFB187}" srcOrd="0" destOrd="2" presId="urn:microsoft.com/office/officeart/2005/8/layout/default"/>
    <dgm:cxn modelId="{84869094-9435-466A-ACD1-81BD83E68691}" type="presOf" srcId="{271709DF-B0A0-4AC5-AB36-E7B5A3E31C49}" destId="{BF97479C-8235-4052-A34B-E81C5E9476F3}" srcOrd="0" destOrd="0" presId="urn:microsoft.com/office/officeart/2005/8/layout/default"/>
    <dgm:cxn modelId="{300F7D2C-D343-4F06-A67B-98BA7EA949FF}" srcId="{9436D676-2842-4C7A-AC9E-E858E228E944}" destId="{C22D2711-D8A2-4B2A-92FA-439B990B1F2A}" srcOrd="0" destOrd="0" parTransId="{041FBDE2-54CB-4CC9-B6EB-A4747F9BFCEE}" sibTransId="{C4EB3FE4-8219-4577-9296-EE24488996BF}"/>
    <dgm:cxn modelId="{F1D97901-8672-4544-926D-30CA2C34115F}" type="presOf" srcId="{6EEAD7F8-DB15-47E3-A3D8-4F2A22529375}" destId="{BF97479C-8235-4052-A34B-E81C5E9476F3}" srcOrd="0" destOrd="1" presId="urn:microsoft.com/office/officeart/2005/8/layout/default"/>
    <dgm:cxn modelId="{017C9794-5732-4F5B-8F39-2F588BD55458}" type="presOf" srcId="{7F927909-0E50-4BBD-9292-AD802441A9A4}" destId="{71E860FC-D063-46E5-8CD4-C61CAEBFB187}" srcOrd="0" destOrd="1" presId="urn:microsoft.com/office/officeart/2005/8/layout/default"/>
    <dgm:cxn modelId="{0AABBD99-9107-49F3-956A-6BD42B3217D3}" type="presOf" srcId="{8758CA55-A56A-469E-8B18-400017EEF01B}" destId="{AD35807C-386F-4993-8567-C165173BB163}" srcOrd="0" destOrd="0" presId="urn:microsoft.com/office/officeart/2005/8/layout/default"/>
    <dgm:cxn modelId="{FA1351E6-1990-4483-B01F-6BFD3F8B4C56}" srcId="{271709DF-B0A0-4AC5-AB36-E7B5A3E31C49}" destId="{40B366AB-B1FC-46E2-987D-275A417D087D}" srcOrd="1" destOrd="0" parTransId="{0824C3A6-0D83-4DF9-861E-1BD4CBA1FFCB}" sibTransId="{3D790229-84B3-4507-8D4A-682B5450F967}"/>
    <dgm:cxn modelId="{A9FACF48-CEA5-4701-A678-323B83EBEF8C}" srcId="{271709DF-B0A0-4AC5-AB36-E7B5A3E31C49}" destId="{6EEAD7F8-DB15-47E3-A3D8-4F2A22529375}" srcOrd="0" destOrd="0" parTransId="{ACD3F9E0-D0EE-4093-A7CA-D55B825464F7}" sibTransId="{C6DD1F0A-12BC-4386-9875-07B044C9DCE9}"/>
    <dgm:cxn modelId="{8C2AD5EF-61FC-4B21-BB0F-3C65C0F74A5F}" type="presParOf" srcId="{AD35807C-386F-4993-8567-C165173BB163}" destId="{E0E1F122-03B8-43D6-B867-1BCCDD3DB2A9}" srcOrd="0" destOrd="0" presId="urn:microsoft.com/office/officeart/2005/8/layout/default"/>
    <dgm:cxn modelId="{EA3FB9EB-6ACD-47F9-B48C-C69BA427B5B7}" type="presParOf" srcId="{AD35807C-386F-4993-8567-C165173BB163}" destId="{C3BD3679-5B46-4DAF-90D9-06C7588412CC}" srcOrd="1" destOrd="0" presId="urn:microsoft.com/office/officeart/2005/8/layout/default"/>
    <dgm:cxn modelId="{8E165E3C-8BC9-4CF6-8452-BBBB10A27E23}" type="presParOf" srcId="{AD35807C-386F-4993-8567-C165173BB163}" destId="{BF97479C-8235-4052-A34B-E81C5E9476F3}" srcOrd="2" destOrd="0" presId="urn:microsoft.com/office/officeart/2005/8/layout/default"/>
    <dgm:cxn modelId="{433D1865-B20A-4860-9AE1-6538C2826D76}" type="presParOf" srcId="{AD35807C-386F-4993-8567-C165173BB163}" destId="{BB27ED48-B8D2-4094-9140-A480D3B7E200}" srcOrd="3" destOrd="0" presId="urn:microsoft.com/office/officeart/2005/8/layout/default"/>
    <dgm:cxn modelId="{0117EC7F-5DA9-4A26-988F-E1E697ACF8FB}" type="presParOf" srcId="{AD35807C-386F-4993-8567-C165173BB163}" destId="{71E860FC-D063-46E5-8CD4-C61CAEBFB187}" srcOrd="4" destOrd="0" presId="urn:microsoft.com/office/officeart/2005/8/layout/default"/>
    <dgm:cxn modelId="{608FEFDF-131C-44F3-A0EC-E1E5CF51D64F}" type="presParOf" srcId="{AD35807C-386F-4993-8567-C165173BB163}" destId="{CAF35B2F-2A52-4E52-A667-3D7548C32B40}" srcOrd="5" destOrd="0" presId="urn:microsoft.com/office/officeart/2005/8/layout/default"/>
    <dgm:cxn modelId="{6C80DDE2-6761-4076-921F-2ED251C13189}" type="presParOf" srcId="{AD35807C-386F-4993-8567-C165173BB163}" destId="{2BA75D06-8108-4A1B-8721-FBFC729EFC9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5CCFA2-B000-4715-9027-CF43A3E65826}" type="doc">
      <dgm:prSet loTypeId="urn:microsoft.com/office/officeart/2005/8/layout/vList4" loCatId="list" qsTypeId="urn:microsoft.com/office/officeart/2005/8/quickstyle/simple1" qsCatId="simple" csTypeId="urn:microsoft.com/office/officeart/2005/8/colors/accent1_1" csCatId="accent1" phldr="1"/>
      <dgm:spPr/>
    </dgm:pt>
    <dgm:pt modelId="{B37EFF0A-584E-4CAC-B038-45F9EAE538B2}">
      <dgm:prSet phldrT="[Text]" custT="1"/>
      <dgm:spPr/>
      <dgm:t>
        <a:bodyPr/>
        <a:lstStyle/>
        <a:p>
          <a:r>
            <a:rPr lang="en-US" sz="2400" b="1" dirty="0" smtClean="0">
              <a:latin typeface="+mn-lt"/>
            </a:rPr>
            <a:t>Multi Disciplinary Practices</a:t>
          </a:r>
        </a:p>
      </dgm:t>
    </dgm:pt>
    <dgm:pt modelId="{F46935C3-41DA-45AB-8FE3-028B5C72E8A8}" type="parTrans" cxnId="{3CB0EF8B-A610-44EC-8338-FA33CF7FA277}">
      <dgm:prSet/>
      <dgm:spPr/>
      <dgm:t>
        <a:bodyPr/>
        <a:lstStyle/>
        <a:p>
          <a:endParaRPr lang="en-MY" sz="1800">
            <a:latin typeface="+mn-lt"/>
          </a:endParaRPr>
        </a:p>
      </dgm:t>
    </dgm:pt>
    <dgm:pt modelId="{785B858D-95D9-498F-8B85-8DB0B2176119}" type="sibTrans" cxnId="{3CB0EF8B-A610-44EC-8338-FA33CF7FA277}">
      <dgm:prSet/>
      <dgm:spPr/>
      <dgm:t>
        <a:bodyPr/>
        <a:lstStyle/>
        <a:p>
          <a:endParaRPr lang="en-MY" sz="1800">
            <a:latin typeface="+mn-lt"/>
          </a:endParaRPr>
        </a:p>
      </dgm:t>
    </dgm:pt>
    <dgm:pt modelId="{151E2E5B-C371-48FE-8B92-AF91D3E391F6}">
      <dgm:prSet phldrT="[Text]" custT="1"/>
      <dgm:spPr/>
      <dgm:t>
        <a:bodyPr/>
        <a:lstStyle/>
        <a:p>
          <a:r>
            <a:rPr lang="en-US" sz="2400" b="1" dirty="0" smtClean="0">
              <a:latin typeface="+mn-lt"/>
            </a:rPr>
            <a:t>Out Sourcing / Offshoring</a:t>
          </a:r>
          <a:endParaRPr lang="en-MY" sz="2400" b="1" dirty="0">
            <a:latin typeface="+mn-lt"/>
          </a:endParaRPr>
        </a:p>
      </dgm:t>
    </dgm:pt>
    <dgm:pt modelId="{FD95EA4E-93C4-40A7-8D12-3B1D9EDEB6C7}" type="parTrans" cxnId="{DE9D81AD-E6FB-4519-930D-9CCAB91E32F2}">
      <dgm:prSet/>
      <dgm:spPr/>
      <dgm:t>
        <a:bodyPr/>
        <a:lstStyle/>
        <a:p>
          <a:endParaRPr lang="en-MY" sz="1800">
            <a:latin typeface="+mn-lt"/>
          </a:endParaRPr>
        </a:p>
      </dgm:t>
    </dgm:pt>
    <dgm:pt modelId="{66C82968-743B-4F77-B50B-E93309780F46}" type="sibTrans" cxnId="{DE9D81AD-E6FB-4519-930D-9CCAB91E32F2}">
      <dgm:prSet/>
      <dgm:spPr/>
      <dgm:t>
        <a:bodyPr/>
        <a:lstStyle/>
        <a:p>
          <a:endParaRPr lang="en-MY" sz="1800">
            <a:latin typeface="+mn-lt"/>
          </a:endParaRPr>
        </a:p>
      </dgm:t>
    </dgm:pt>
    <dgm:pt modelId="{EC2233E7-1839-490B-850C-E0A9AD260936}">
      <dgm:prSet phldrT="[Text]" custT="1"/>
      <dgm:spPr/>
      <dgm:t>
        <a:bodyPr/>
        <a:lstStyle/>
        <a:p>
          <a:r>
            <a:rPr lang="en-US" sz="2400" b="1" dirty="0" smtClean="0">
              <a:latin typeface="+mn-lt"/>
            </a:rPr>
            <a:t>Mergers &amp; Acquisition / Joint Venture</a:t>
          </a:r>
          <a:endParaRPr lang="en-MY" sz="2400" b="1" dirty="0">
            <a:latin typeface="+mn-lt"/>
          </a:endParaRPr>
        </a:p>
      </dgm:t>
    </dgm:pt>
    <dgm:pt modelId="{C04AE789-2294-4A13-8B7F-278928FA1F21}" type="parTrans" cxnId="{246F41D3-E5CF-4F52-9032-32C2708B65FB}">
      <dgm:prSet/>
      <dgm:spPr/>
      <dgm:t>
        <a:bodyPr/>
        <a:lstStyle/>
        <a:p>
          <a:endParaRPr lang="en-MY">
            <a:latin typeface="+mn-lt"/>
          </a:endParaRPr>
        </a:p>
      </dgm:t>
    </dgm:pt>
    <dgm:pt modelId="{746D9B63-5F34-436B-A513-86A0DB514413}" type="sibTrans" cxnId="{246F41D3-E5CF-4F52-9032-32C2708B65FB}">
      <dgm:prSet/>
      <dgm:spPr/>
      <dgm:t>
        <a:bodyPr/>
        <a:lstStyle/>
        <a:p>
          <a:endParaRPr lang="en-MY">
            <a:latin typeface="+mn-lt"/>
          </a:endParaRPr>
        </a:p>
      </dgm:t>
    </dgm:pt>
    <dgm:pt modelId="{49DD743D-F5B3-4A3F-8C27-AE78C61D1D88}">
      <dgm:prSet phldrT="[Text]" custT="1"/>
      <dgm:spPr/>
      <dgm:t>
        <a:bodyPr/>
        <a:lstStyle/>
        <a:p>
          <a:r>
            <a:rPr lang="en-US" sz="2400" b="1" smtClean="0">
              <a:latin typeface="+mn-lt"/>
            </a:rPr>
            <a:t>Adoption of International Best Practices</a:t>
          </a:r>
          <a:endParaRPr lang="en-MY" sz="2400" b="1" dirty="0">
            <a:latin typeface="+mn-lt"/>
          </a:endParaRPr>
        </a:p>
      </dgm:t>
    </dgm:pt>
    <dgm:pt modelId="{052A6ED8-640C-4555-896C-F696FC52B147}" type="parTrans" cxnId="{140E2FC4-AA2A-499A-9DA3-DA47C0B8F34D}">
      <dgm:prSet/>
      <dgm:spPr/>
      <dgm:t>
        <a:bodyPr/>
        <a:lstStyle/>
        <a:p>
          <a:endParaRPr lang="en-MY">
            <a:latin typeface="+mn-lt"/>
          </a:endParaRPr>
        </a:p>
      </dgm:t>
    </dgm:pt>
    <dgm:pt modelId="{41D0C0BB-4B2B-45BF-A67A-CCB37AD50DFC}" type="sibTrans" cxnId="{140E2FC4-AA2A-499A-9DA3-DA47C0B8F34D}">
      <dgm:prSet/>
      <dgm:spPr/>
      <dgm:t>
        <a:bodyPr/>
        <a:lstStyle/>
        <a:p>
          <a:endParaRPr lang="en-MY">
            <a:latin typeface="+mn-lt"/>
          </a:endParaRPr>
        </a:p>
      </dgm:t>
    </dgm:pt>
    <dgm:pt modelId="{7CACD90C-F1A4-4C53-9B11-79731553A740}" type="pres">
      <dgm:prSet presAssocID="{635CCFA2-B000-4715-9027-CF43A3E65826}" presName="linear" presStyleCnt="0">
        <dgm:presLayoutVars>
          <dgm:dir/>
          <dgm:resizeHandles val="exact"/>
        </dgm:presLayoutVars>
      </dgm:prSet>
      <dgm:spPr/>
    </dgm:pt>
    <dgm:pt modelId="{507392EE-19CC-4697-AF4C-E3DD06845F44}" type="pres">
      <dgm:prSet presAssocID="{B37EFF0A-584E-4CAC-B038-45F9EAE538B2}" presName="comp" presStyleCnt="0"/>
      <dgm:spPr/>
    </dgm:pt>
    <dgm:pt modelId="{0E149D16-6127-4F81-AE30-790316E84FD7}" type="pres">
      <dgm:prSet presAssocID="{B37EFF0A-584E-4CAC-B038-45F9EAE538B2}" presName="box" presStyleLbl="node1" presStyleIdx="0" presStyleCnt="4"/>
      <dgm:spPr/>
      <dgm:t>
        <a:bodyPr/>
        <a:lstStyle/>
        <a:p>
          <a:endParaRPr lang="en-MY"/>
        </a:p>
      </dgm:t>
    </dgm:pt>
    <dgm:pt modelId="{7CD5ACB9-7C54-43B3-A3E8-ED234D8B1FB7}" type="pres">
      <dgm:prSet presAssocID="{B37EFF0A-584E-4CAC-B038-45F9EAE538B2}"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5B81A668-5D52-44D1-93F6-3CC10DA5D931}" type="pres">
      <dgm:prSet presAssocID="{B37EFF0A-584E-4CAC-B038-45F9EAE538B2}" presName="text" presStyleLbl="node1" presStyleIdx="0" presStyleCnt="4">
        <dgm:presLayoutVars>
          <dgm:bulletEnabled val="1"/>
        </dgm:presLayoutVars>
      </dgm:prSet>
      <dgm:spPr/>
      <dgm:t>
        <a:bodyPr/>
        <a:lstStyle/>
        <a:p>
          <a:endParaRPr lang="en-MY"/>
        </a:p>
      </dgm:t>
    </dgm:pt>
    <dgm:pt modelId="{62E55C07-2C86-4A90-BF65-4A8E08155075}" type="pres">
      <dgm:prSet presAssocID="{785B858D-95D9-498F-8B85-8DB0B2176119}" presName="spacer" presStyleCnt="0"/>
      <dgm:spPr/>
    </dgm:pt>
    <dgm:pt modelId="{2BCE8967-2CEC-477C-9F13-1F464276F92E}" type="pres">
      <dgm:prSet presAssocID="{151E2E5B-C371-48FE-8B92-AF91D3E391F6}" presName="comp" presStyleCnt="0"/>
      <dgm:spPr/>
    </dgm:pt>
    <dgm:pt modelId="{EA61FFB9-4D09-4735-97AB-B4857B59CE75}" type="pres">
      <dgm:prSet presAssocID="{151E2E5B-C371-48FE-8B92-AF91D3E391F6}" presName="box" presStyleLbl="node1" presStyleIdx="1" presStyleCnt="4"/>
      <dgm:spPr/>
      <dgm:t>
        <a:bodyPr/>
        <a:lstStyle/>
        <a:p>
          <a:endParaRPr lang="en-MY"/>
        </a:p>
      </dgm:t>
    </dgm:pt>
    <dgm:pt modelId="{3B2D8E0B-C048-4B22-A746-B1448AC057EC}" type="pres">
      <dgm:prSet presAssocID="{151E2E5B-C371-48FE-8B92-AF91D3E391F6}"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644CA339-595D-4602-B844-0E046827E50D}" type="pres">
      <dgm:prSet presAssocID="{151E2E5B-C371-48FE-8B92-AF91D3E391F6}" presName="text" presStyleLbl="node1" presStyleIdx="1" presStyleCnt="4">
        <dgm:presLayoutVars>
          <dgm:bulletEnabled val="1"/>
        </dgm:presLayoutVars>
      </dgm:prSet>
      <dgm:spPr/>
      <dgm:t>
        <a:bodyPr/>
        <a:lstStyle/>
        <a:p>
          <a:endParaRPr lang="en-MY"/>
        </a:p>
      </dgm:t>
    </dgm:pt>
    <dgm:pt modelId="{EA4F94A1-38E6-4C37-B86D-8D9944646622}" type="pres">
      <dgm:prSet presAssocID="{66C82968-743B-4F77-B50B-E93309780F46}" presName="spacer" presStyleCnt="0"/>
      <dgm:spPr/>
    </dgm:pt>
    <dgm:pt modelId="{E5C2DCF6-D112-49BA-8D1A-3EFF0991A255}" type="pres">
      <dgm:prSet presAssocID="{EC2233E7-1839-490B-850C-E0A9AD260936}" presName="comp" presStyleCnt="0"/>
      <dgm:spPr/>
    </dgm:pt>
    <dgm:pt modelId="{4C625034-32EF-4A4C-9DEC-C1649F1E81E3}" type="pres">
      <dgm:prSet presAssocID="{EC2233E7-1839-490B-850C-E0A9AD260936}" presName="box" presStyleLbl="node1" presStyleIdx="2" presStyleCnt="4"/>
      <dgm:spPr/>
      <dgm:t>
        <a:bodyPr/>
        <a:lstStyle/>
        <a:p>
          <a:endParaRPr lang="en-MY"/>
        </a:p>
      </dgm:t>
    </dgm:pt>
    <dgm:pt modelId="{38DF8A88-F21C-4E4C-B505-54649CF77F61}" type="pres">
      <dgm:prSet presAssocID="{EC2233E7-1839-490B-850C-E0A9AD260936}" presName="img" presStyleLbl="fgImgPlace1" presStyleIdx="2" presStyleCnt="4"/>
      <dgm:spPr>
        <a:blipFill rotWithShape="1">
          <a:blip xmlns:r="http://schemas.openxmlformats.org/officeDocument/2006/relationships" r:embed="rId3"/>
          <a:stretch>
            <a:fillRect/>
          </a:stretch>
        </a:blipFill>
      </dgm:spPr>
    </dgm:pt>
    <dgm:pt modelId="{8EABF59C-B93B-437B-A2EB-8DB349077661}" type="pres">
      <dgm:prSet presAssocID="{EC2233E7-1839-490B-850C-E0A9AD260936}" presName="text" presStyleLbl="node1" presStyleIdx="2" presStyleCnt="4">
        <dgm:presLayoutVars>
          <dgm:bulletEnabled val="1"/>
        </dgm:presLayoutVars>
      </dgm:prSet>
      <dgm:spPr/>
      <dgm:t>
        <a:bodyPr/>
        <a:lstStyle/>
        <a:p>
          <a:endParaRPr lang="en-MY"/>
        </a:p>
      </dgm:t>
    </dgm:pt>
    <dgm:pt modelId="{0DED9C70-6BCB-4C40-BC7B-1862489886FD}" type="pres">
      <dgm:prSet presAssocID="{746D9B63-5F34-436B-A513-86A0DB514413}" presName="spacer" presStyleCnt="0"/>
      <dgm:spPr/>
    </dgm:pt>
    <dgm:pt modelId="{A7274769-8577-4415-9ABE-2E393692DBEA}" type="pres">
      <dgm:prSet presAssocID="{49DD743D-F5B3-4A3F-8C27-AE78C61D1D88}" presName="comp" presStyleCnt="0"/>
      <dgm:spPr/>
    </dgm:pt>
    <dgm:pt modelId="{3352310F-1582-4735-BC4B-9F036A270C9C}" type="pres">
      <dgm:prSet presAssocID="{49DD743D-F5B3-4A3F-8C27-AE78C61D1D88}" presName="box" presStyleLbl="node1" presStyleIdx="3" presStyleCnt="4"/>
      <dgm:spPr/>
      <dgm:t>
        <a:bodyPr/>
        <a:lstStyle/>
        <a:p>
          <a:endParaRPr lang="en-MY"/>
        </a:p>
      </dgm:t>
    </dgm:pt>
    <dgm:pt modelId="{EC60D6DF-1348-4ACA-97E8-CBBE7147DE50}" type="pres">
      <dgm:prSet presAssocID="{49DD743D-F5B3-4A3F-8C27-AE78C61D1D88}" presName="img" presStyleLbl="fgImgPlace1" presStyleIdx="3" presStyleCnt="4"/>
      <dgm:spPr>
        <a:blipFill rotWithShape="1">
          <a:blip xmlns:r="http://schemas.openxmlformats.org/officeDocument/2006/relationships" r:embed="rId4"/>
          <a:stretch>
            <a:fillRect/>
          </a:stretch>
        </a:blipFill>
      </dgm:spPr>
    </dgm:pt>
    <dgm:pt modelId="{93E4E188-FE52-4C82-B53B-C79895A88C42}" type="pres">
      <dgm:prSet presAssocID="{49DD743D-F5B3-4A3F-8C27-AE78C61D1D88}" presName="text" presStyleLbl="node1" presStyleIdx="3" presStyleCnt="4">
        <dgm:presLayoutVars>
          <dgm:bulletEnabled val="1"/>
        </dgm:presLayoutVars>
      </dgm:prSet>
      <dgm:spPr/>
      <dgm:t>
        <a:bodyPr/>
        <a:lstStyle/>
        <a:p>
          <a:endParaRPr lang="en-MY"/>
        </a:p>
      </dgm:t>
    </dgm:pt>
  </dgm:ptLst>
  <dgm:cxnLst>
    <dgm:cxn modelId="{140E2FC4-AA2A-499A-9DA3-DA47C0B8F34D}" srcId="{635CCFA2-B000-4715-9027-CF43A3E65826}" destId="{49DD743D-F5B3-4A3F-8C27-AE78C61D1D88}" srcOrd="3" destOrd="0" parTransId="{052A6ED8-640C-4555-896C-F696FC52B147}" sibTransId="{41D0C0BB-4B2B-45BF-A67A-CCB37AD50DFC}"/>
    <dgm:cxn modelId="{FE2564AB-6259-4C4D-A7D7-F2F920A4F7D6}" type="presOf" srcId="{151E2E5B-C371-48FE-8B92-AF91D3E391F6}" destId="{644CA339-595D-4602-B844-0E046827E50D}" srcOrd="1" destOrd="0" presId="urn:microsoft.com/office/officeart/2005/8/layout/vList4"/>
    <dgm:cxn modelId="{631F4E93-D4D9-4698-942B-6FEACDBF279D}" type="presOf" srcId="{B37EFF0A-584E-4CAC-B038-45F9EAE538B2}" destId="{5B81A668-5D52-44D1-93F6-3CC10DA5D931}" srcOrd="1" destOrd="0" presId="urn:microsoft.com/office/officeart/2005/8/layout/vList4"/>
    <dgm:cxn modelId="{94A9E6F8-3B4A-4F53-8936-81069D6CD7E6}" type="presOf" srcId="{151E2E5B-C371-48FE-8B92-AF91D3E391F6}" destId="{EA61FFB9-4D09-4735-97AB-B4857B59CE75}" srcOrd="0" destOrd="0" presId="urn:microsoft.com/office/officeart/2005/8/layout/vList4"/>
    <dgm:cxn modelId="{246F41D3-E5CF-4F52-9032-32C2708B65FB}" srcId="{635CCFA2-B000-4715-9027-CF43A3E65826}" destId="{EC2233E7-1839-490B-850C-E0A9AD260936}" srcOrd="2" destOrd="0" parTransId="{C04AE789-2294-4A13-8B7F-278928FA1F21}" sibTransId="{746D9B63-5F34-436B-A513-86A0DB514413}"/>
    <dgm:cxn modelId="{EBD5F214-C980-43E6-8957-9D6360A01A3B}" type="presOf" srcId="{49DD743D-F5B3-4A3F-8C27-AE78C61D1D88}" destId="{93E4E188-FE52-4C82-B53B-C79895A88C42}" srcOrd="1" destOrd="0" presId="urn:microsoft.com/office/officeart/2005/8/layout/vList4"/>
    <dgm:cxn modelId="{05EF4F15-62A3-47E0-ABB1-AAFB9229E8FB}" type="presOf" srcId="{EC2233E7-1839-490B-850C-E0A9AD260936}" destId="{8EABF59C-B93B-437B-A2EB-8DB349077661}" srcOrd="1" destOrd="0" presId="urn:microsoft.com/office/officeart/2005/8/layout/vList4"/>
    <dgm:cxn modelId="{ACF497E2-598C-4BD1-8246-B962B15B97BC}" type="presOf" srcId="{49DD743D-F5B3-4A3F-8C27-AE78C61D1D88}" destId="{3352310F-1582-4735-BC4B-9F036A270C9C}" srcOrd="0" destOrd="0" presId="urn:microsoft.com/office/officeart/2005/8/layout/vList4"/>
    <dgm:cxn modelId="{3CB0EF8B-A610-44EC-8338-FA33CF7FA277}" srcId="{635CCFA2-B000-4715-9027-CF43A3E65826}" destId="{B37EFF0A-584E-4CAC-B038-45F9EAE538B2}" srcOrd="0" destOrd="0" parTransId="{F46935C3-41DA-45AB-8FE3-028B5C72E8A8}" sibTransId="{785B858D-95D9-498F-8B85-8DB0B2176119}"/>
    <dgm:cxn modelId="{DE9D81AD-E6FB-4519-930D-9CCAB91E32F2}" srcId="{635CCFA2-B000-4715-9027-CF43A3E65826}" destId="{151E2E5B-C371-48FE-8B92-AF91D3E391F6}" srcOrd="1" destOrd="0" parTransId="{FD95EA4E-93C4-40A7-8D12-3B1D9EDEB6C7}" sibTransId="{66C82968-743B-4F77-B50B-E93309780F46}"/>
    <dgm:cxn modelId="{18C051A9-FC3A-48FF-AB81-008E1C1CD774}" type="presOf" srcId="{B37EFF0A-584E-4CAC-B038-45F9EAE538B2}" destId="{0E149D16-6127-4F81-AE30-790316E84FD7}" srcOrd="0" destOrd="0" presId="urn:microsoft.com/office/officeart/2005/8/layout/vList4"/>
    <dgm:cxn modelId="{88E3EA0C-5C75-4070-B516-679A0D725F42}" type="presOf" srcId="{EC2233E7-1839-490B-850C-E0A9AD260936}" destId="{4C625034-32EF-4A4C-9DEC-C1649F1E81E3}" srcOrd="0" destOrd="0" presId="urn:microsoft.com/office/officeart/2005/8/layout/vList4"/>
    <dgm:cxn modelId="{9128820A-57DC-4CB6-9D6C-CD2278A8ACB7}" type="presOf" srcId="{635CCFA2-B000-4715-9027-CF43A3E65826}" destId="{7CACD90C-F1A4-4C53-9B11-79731553A740}" srcOrd="0" destOrd="0" presId="urn:microsoft.com/office/officeart/2005/8/layout/vList4"/>
    <dgm:cxn modelId="{82E7E8C3-AB38-4E9C-A6E4-493FCA0EEDAB}" type="presParOf" srcId="{7CACD90C-F1A4-4C53-9B11-79731553A740}" destId="{507392EE-19CC-4697-AF4C-E3DD06845F44}" srcOrd="0" destOrd="0" presId="urn:microsoft.com/office/officeart/2005/8/layout/vList4"/>
    <dgm:cxn modelId="{0C5B672B-173F-42FE-B74E-46B0160EA9BD}" type="presParOf" srcId="{507392EE-19CC-4697-AF4C-E3DD06845F44}" destId="{0E149D16-6127-4F81-AE30-790316E84FD7}" srcOrd="0" destOrd="0" presId="urn:microsoft.com/office/officeart/2005/8/layout/vList4"/>
    <dgm:cxn modelId="{7032D894-0582-43E6-890A-58E6CEF5B462}" type="presParOf" srcId="{507392EE-19CC-4697-AF4C-E3DD06845F44}" destId="{7CD5ACB9-7C54-43B3-A3E8-ED234D8B1FB7}" srcOrd="1" destOrd="0" presId="urn:microsoft.com/office/officeart/2005/8/layout/vList4"/>
    <dgm:cxn modelId="{EADA3718-51E9-42BA-B9C8-CF906BE0C175}" type="presParOf" srcId="{507392EE-19CC-4697-AF4C-E3DD06845F44}" destId="{5B81A668-5D52-44D1-93F6-3CC10DA5D931}" srcOrd="2" destOrd="0" presId="urn:microsoft.com/office/officeart/2005/8/layout/vList4"/>
    <dgm:cxn modelId="{CE2E434F-C460-4996-88AF-2586D28C7902}" type="presParOf" srcId="{7CACD90C-F1A4-4C53-9B11-79731553A740}" destId="{62E55C07-2C86-4A90-BF65-4A8E08155075}" srcOrd="1" destOrd="0" presId="urn:microsoft.com/office/officeart/2005/8/layout/vList4"/>
    <dgm:cxn modelId="{E391B197-45CD-42F3-BBCE-7ED8CA048DD6}" type="presParOf" srcId="{7CACD90C-F1A4-4C53-9B11-79731553A740}" destId="{2BCE8967-2CEC-477C-9F13-1F464276F92E}" srcOrd="2" destOrd="0" presId="urn:microsoft.com/office/officeart/2005/8/layout/vList4"/>
    <dgm:cxn modelId="{B7FDEC68-4774-46FE-90F6-5DF4E2276F63}" type="presParOf" srcId="{2BCE8967-2CEC-477C-9F13-1F464276F92E}" destId="{EA61FFB9-4D09-4735-97AB-B4857B59CE75}" srcOrd="0" destOrd="0" presId="urn:microsoft.com/office/officeart/2005/8/layout/vList4"/>
    <dgm:cxn modelId="{2EF64405-8272-4136-BEB1-03DB90C38722}" type="presParOf" srcId="{2BCE8967-2CEC-477C-9F13-1F464276F92E}" destId="{3B2D8E0B-C048-4B22-A746-B1448AC057EC}" srcOrd="1" destOrd="0" presId="urn:microsoft.com/office/officeart/2005/8/layout/vList4"/>
    <dgm:cxn modelId="{53A02B1B-6DD5-4A98-8BA0-4CFFBD303B1F}" type="presParOf" srcId="{2BCE8967-2CEC-477C-9F13-1F464276F92E}" destId="{644CA339-595D-4602-B844-0E046827E50D}" srcOrd="2" destOrd="0" presId="urn:microsoft.com/office/officeart/2005/8/layout/vList4"/>
    <dgm:cxn modelId="{CF56D78E-DA2C-432C-B76F-61BE96D14307}" type="presParOf" srcId="{7CACD90C-F1A4-4C53-9B11-79731553A740}" destId="{EA4F94A1-38E6-4C37-B86D-8D9944646622}" srcOrd="3" destOrd="0" presId="urn:microsoft.com/office/officeart/2005/8/layout/vList4"/>
    <dgm:cxn modelId="{DC0A93B0-AF51-48EB-A653-F2EAE1F420B1}" type="presParOf" srcId="{7CACD90C-F1A4-4C53-9B11-79731553A740}" destId="{E5C2DCF6-D112-49BA-8D1A-3EFF0991A255}" srcOrd="4" destOrd="0" presId="urn:microsoft.com/office/officeart/2005/8/layout/vList4"/>
    <dgm:cxn modelId="{BB906DCC-DB52-455D-9913-18B309E98AC2}" type="presParOf" srcId="{E5C2DCF6-D112-49BA-8D1A-3EFF0991A255}" destId="{4C625034-32EF-4A4C-9DEC-C1649F1E81E3}" srcOrd="0" destOrd="0" presId="urn:microsoft.com/office/officeart/2005/8/layout/vList4"/>
    <dgm:cxn modelId="{8EF10E83-96D1-4FE5-AF0C-49F9F13F3C0C}" type="presParOf" srcId="{E5C2DCF6-D112-49BA-8D1A-3EFF0991A255}" destId="{38DF8A88-F21C-4E4C-B505-54649CF77F61}" srcOrd="1" destOrd="0" presId="urn:microsoft.com/office/officeart/2005/8/layout/vList4"/>
    <dgm:cxn modelId="{69BB2032-B4A2-4A2C-85AE-4D3D205B854F}" type="presParOf" srcId="{E5C2DCF6-D112-49BA-8D1A-3EFF0991A255}" destId="{8EABF59C-B93B-437B-A2EB-8DB349077661}" srcOrd="2" destOrd="0" presId="urn:microsoft.com/office/officeart/2005/8/layout/vList4"/>
    <dgm:cxn modelId="{5FDD93C7-4108-4A4F-8583-ACFBE7A14894}" type="presParOf" srcId="{7CACD90C-F1A4-4C53-9B11-79731553A740}" destId="{0DED9C70-6BCB-4C40-BC7B-1862489886FD}" srcOrd="5" destOrd="0" presId="urn:microsoft.com/office/officeart/2005/8/layout/vList4"/>
    <dgm:cxn modelId="{B6993AEC-F77E-4B15-9A57-40279AFEA085}" type="presParOf" srcId="{7CACD90C-F1A4-4C53-9B11-79731553A740}" destId="{A7274769-8577-4415-9ABE-2E393692DBEA}" srcOrd="6" destOrd="0" presId="urn:microsoft.com/office/officeart/2005/8/layout/vList4"/>
    <dgm:cxn modelId="{D2EA8069-1018-4259-AF93-587C83517AB0}" type="presParOf" srcId="{A7274769-8577-4415-9ABE-2E393692DBEA}" destId="{3352310F-1582-4735-BC4B-9F036A270C9C}" srcOrd="0" destOrd="0" presId="urn:microsoft.com/office/officeart/2005/8/layout/vList4"/>
    <dgm:cxn modelId="{7254D176-A6A8-43C2-A4F8-9E03C962913F}" type="presParOf" srcId="{A7274769-8577-4415-9ABE-2E393692DBEA}" destId="{EC60D6DF-1348-4ACA-97E8-CBBE7147DE50}" srcOrd="1" destOrd="0" presId="urn:microsoft.com/office/officeart/2005/8/layout/vList4"/>
    <dgm:cxn modelId="{26233855-6AD4-4F4B-8EBF-4D4C19B2B645}" type="presParOf" srcId="{A7274769-8577-4415-9ABE-2E393692DBEA}" destId="{93E4E188-FE52-4C82-B53B-C79895A88C4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9E6934-6C4B-4156-BCE9-12645F8080F0}" type="doc">
      <dgm:prSet loTypeId="urn:microsoft.com/office/officeart/2005/8/layout/venn1" loCatId="relationship" qsTypeId="urn:microsoft.com/office/officeart/2005/8/quickstyle/3d2" qsCatId="3D" csTypeId="urn:microsoft.com/office/officeart/2005/8/colors/colorful1" csCatId="colorful" phldr="1"/>
      <dgm:spPr/>
      <dgm:t>
        <a:bodyPr/>
        <a:lstStyle/>
        <a:p>
          <a:endParaRPr lang="en-MY"/>
        </a:p>
      </dgm:t>
    </dgm:pt>
    <dgm:pt modelId="{0423AFE0-E4A9-43A1-81E4-E5054D1BFBF9}">
      <dgm:prSet custT="1"/>
      <dgm:spPr/>
      <dgm:t>
        <a:bodyPr/>
        <a:lstStyle/>
        <a:p>
          <a:pPr rtl="0"/>
          <a:r>
            <a:rPr lang="en-US" sz="2200" b="1" u="none" dirty="0" err="1" smtClean="0"/>
            <a:t>Liberalisation</a:t>
          </a:r>
          <a:endParaRPr lang="en-MY" sz="2200" u="none" dirty="0"/>
        </a:p>
      </dgm:t>
    </dgm:pt>
    <dgm:pt modelId="{A08A40DC-E50C-4912-98D8-88A640743E73}" type="parTrans" cxnId="{8A372E72-2861-4528-B318-8810C22E6CFA}">
      <dgm:prSet/>
      <dgm:spPr/>
      <dgm:t>
        <a:bodyPr/>
        <a:lstStyle/>
        <a:p>
          <a:endParaRPr lang="en-MY" sz="2200" u="none" dirty="0"/>
        </a:p>
      </dgm:t>
    </dgm:pt>
    <dgm:pt modelId="{6D4C2550-4F04-4622-8F34-EBAF100BFBD8}" type="sibTrans" cxnId="{8A372E72-2861-4528-B318-8810C22E6CFA}">
      <dgm:prSet/>
      <dgm:spPr/>
      <dgm:t>
        <a:bodyPr/>
        <a:lstStyle/>
        <a:p>
          <a:endParaRPr lang="en-MY" sz="2200" u="none" dirty="0"/>
        </a:p>
      </dgm:t>
    </dgm:pt>
    <dgm:pt modelId="{4080D749-3EC7-4219-9ED6-48B21A3A01F9}">
      <dgm:prSet custT="1"/>
      <dgm:spPr/>
      <dgm:t>
        <a:bodyPr/>
        <a:lstStyle/>
        <a:p>
          <a:pPr rtl="0"/>
          <a:r>
            <a:rPr lang="en-US" sz="2200" b="1" u="none" dirty="0" smtClean="0"/>
            <a:t>Domestic Regulations</a:t>
          </a:r>
          <a:endParaRPr lang="en-MY" sz="2200" u="none" dirty="0"/>
        </a:p>
      </dgm:t>
    </dgm:pt>
    <dgm:pt modelId="{FFCA3B1B-6A24-4EFB-A566-0847C25705E9}" type="parTrans" cxnId="{03FDBCF1-2BEC-4170-9D46-4BAD7B5C50D9}">
      <dgm:prSet/>
      <dgm:spPr/>
      <dgm:t>
        <a:bodyPr/>
        <a:lstStyle/>
        <a:p>
          <a:endParaRPr lang="en-MY" sz="2200" u="none" dirty="0"/>
        </a:p>
      </dgm:t>
    </dgm:pt>
    <dgm:pt modelId="{B4CB2F3A-63B5-496D-901D-EE4A82FA8944}" type="sibTrans" cxnId="{03FDBCF1-2BEC-4170-9D46-4BAD7B5C50D9}">
      <dgm:prSet/>
      <dgm:spPr/>
      <dgm:t>
        <a:bodyPr/>
        <a:lstStyle/>
        <a:p>
          <a:endParaRPr lang="en-MY" sz="2200" u="none" dirty="0"/>
        </a:p>
      </dgm:t>
    </dgm:pt>
    <dgm:pt modelId="{F86DB0AC-7306-40C8-A835-59FB5060B8E8}">
      <dgm:prSet custT="1"/>
      <dgm:spPr/>
      <dgm:t>
        <a:bodyPr/>
        <a:lstStyle/>
        <a:p>
          <a:pPr rtl="0"/>
          <a:r>
            <a:rPr lang="en-US" sz="2200" b="1" u="none" dirty="0" smtClean="0"/>
            <a:t>Co-ordination</a:t>
          </a:r>
          <a:r>
            <a:rPr lang="en-US" sz="2200" b="1" i="1" u="none" dirty="0" smtClean="0"/>
            <a:t> </a:t>
          </a:r>
          <a:endParaRPr lang="en-MY" sz="2200" u="none" dirty="0"/>
        </a:p>
      </dgm:t>
    </dgm:pt>
    <dgm:pt modelId="{A6346B82-518F-404D-929D-2DE454BF9AF2}" type="parTrans" cxnId="{1ABD0D3F-B8AB-48E9-AC9D-9AF0CDAB771C}">
      <dgm:prSet/>
      <dgm:spPr/>
      <dgm:t>
        <a:bodyPr/>
        <a:lstStyle/>
        <a:p>
          <a:endParaRPr lang="en-MY" sz="2200" u="none" dirty="0"/>
        </a:p>
      </dgm:t>
    </dgm:pt>
    <dgm:pt modelId="{90BF49F6-66F3-4A13-A5A5-0DCC28FE72A8}" type="sibTrans" cxnId="{1ABD0D3F-B8AB-48E9-AC9D-9AF0CDAB771C}">
      <dgm:prSet/>
      <dgm:spPr/>
      <dgm:t>
        <a:bodyPr/>
        <a:lstStyle/>
        <a:p>
          <a:endParaRPr lang="en-MY" sz="2200" u="none" dirty="0"/>
        </a:p>
      </dgm:t>
    </dgm:pt>
    <dgm:pt modelId="{E7338FFA-6C4C-46B5-B841-CE2D611AF702}">
      <dgm:prSet custT="1"/>
      <dgm:spPr/>
      <dgm:t>
        <a:bodyPr/>
        <a:lstStyle/>
        <a:p>
          <a:pPr rtl="0"/>
          <a:r>
            <a:rPr lang="en-US" sz="2200" b="1" u="none" dirty="0" smtClean="0"/>
            <a:t>Transparency of rules &amp; regulations</a:t>
          </a:r>
          <a:endParaRPr lang="en-MY" sz="2200" u="none" dirty="0"/>
        </a:p>
      </dgm:t>
    </dgm:pt>
    <dgm:pt modelId="{0A7DF5CF-FF74-4B34-9BFD-C7138E32C789}" type="parTrans" cxnId="{EF3D2339-C06C-45B0-B3A0-136151C9C5EE}">
      <dgm:prSet/>
      <dgm:spPr/>
      <dgm:t>
        <a:bodyPr/>
        <a:lstStyle/>
        <a:p>
          <a:endParaRPr lang="en-MY" sz="2200" u="none" dirty="0"/>
        </a:p>
      </dgm:t>
    </dgm:pt>
    <dgm:pt modelId="{A33DB40E-346F-486A-8770-B4B21640A894}" type="sibTrans" cxnId="{EF3D2339-C06C-45B0-B3A0-136151C9C5EE}">
      <dgm:prSet/>
      <dgm:spPr/>
      <dgm:t>
        <a:bodyPr/>
        <a:lstStyle/>
        <a:p>
          <a:endParaRPr lang="en-MY" sz="2200" u="none" dirty="0"/>
        </a:p>
      </dgm:t>
    </dgm:pt>
    <dgm:pt modelId="{DD9AE3CD-27FC-4D3D-AB16-3B4F0B9D30C3}">
      <dgm:prSet custT="1"/>
      <dgm:spPr/>
      <dgm:t>
        <a:bodyPr/>
        <a:lstStyle/>
        <a:p>
          <a:pPr rtl="0"/>
          <a:r>
            <a:rPr lang="en-GB" sz="2200" b="1" u="none" dirty="0" smtClean="0"/>
            <a:t>Reliable information/ data</a:t>
          </a:r>
          <a:endParaRPr lang="en-MY" sz="2200" u="none" dirty="0"/>
        </a:p>
      </dgm:t>
    </dgm:pt>
    <dgm:pt modelId="{6FF4781F-1BF5-4FD8-9B7D-824913FCED43}" type="parTrans" cxnId="{6A27520C-4E6F-4E1A-9D24-5730EC61FB24}">
      <dgm:prSet/>
      <dgm:spPr/>
      <dgm:t>
        <a:bodyPr/>
        <a:lstStyle/>
        <a:p>
          <a:endParaRPr lang="en-MY" sz="2200" u="none" dirty="0"/>
        </a:p>
      </dgm:t>
    </dgm:pt>
    <dgm:pt modelId="{9DCE6009-D76A-4CF1-8D28-FC1A36AE949C}" type="sibTrans" cxnId="{6A27520C-4E6F-4E1A-9D24-5730EC61FB24}">
      <dgm:prSet/>
      <dgm:spPr/>
      <dgm:t>
        <a:bodyPr/>
        <a:lstStyle/>
        <a:p>
          <a:endParaRPr lang="en-MY" sz="2200" u="none" dirty="0"/>
        </a:p>
      </dgm:t>
    </dgm:pt>
    <dgm:pt modelId="{39D8FE3E-5B9A-4A8A-8E70-DB3A30469858}">
      <dgm:prSet custT="1"/>
      <dgm:spPr/>
      <dgm:t>
        <a:bodyPr/>
        <a:lstStyle/>
        <a:p>
          <a:pPr rtl="0"/>
          <a:r>
            <a:rPr lang="en-GB" sz="2200" b="1" u="none" dirty="0" smtClean="0"/>
            <a:t>Change In  Mind-set</a:t>
          </a:r>
          <a:endParaRPr lang="en-MY" sz="2200" u="none" dirty="0"/>
        </a:p>
      </dgm:t>
    </dgm:pt>
    <dgm:pt modelId="{01AE6455-B487-4509-80C7-D8D4DE94FF0F}" type="parTrans" cxnId="{8EB8FA7E-4919-4522-874E-FB0829ECA925}">
      <dgm:prSet/>
      <dgm:spPr/>
      <dgm:t>
        <a:bodyPr/>
        <a:lstStyle/>
        <a:p>
          <a:endParaRPr lang="en-MY" sz="2200" u="none" dirty="0"/>
        </a:p>
      </dgm:t>
    </dgm:pt>
    <dgm:pt modelId="{955A1695-4F73-4841-8B1A-D625D391BA10}" type="sibTrans" cxnId="{8EB8FA7E-4919-4522-874E-FB0829ECA925}">
      <dgm:prSet/>
      <dgm:spPr/>
      <dgm:t>
        <a:bodyPr/>
        <a:lstStyle/>
        <a:p>
          <a:endParaRPr lang="en-MY" sz="2200" u="none" dirty="0"/>
        </a:p>
      </dgm:t>
    </dgm:pt>
    <dgm:pt modelId="{6AF0357B-62F0-4ECD-9403-F774854E80D5}" type="pres">
      <dgm:prSet presAssocID="{BC9E6934-6C4B-4156-BCE9-12645F8080F0}" presName="compositeShape" presStyleCnt="0">
        <dgm:presLayoutVars>
          <dgm:chMax val="7"/>
          <dgm:dir/>
          <dgm:resizeHandles val="exact"/>
        </dgm:presLayoutVars>
      </dgm:prSet>
      <dgm:spPr/>
      <dgm:t>
        <a:bodyPr/>
        <a:lstStyle/>
        <a:p>
          <a:endParaRPr lang="en-MY"/>
        </a:p>
      </dgm:t>
    </dgm:pt>
    <dgm:pt modelId="{E1496A8E-FB60-4291-80F5-B983AF0E5426}" type="pres">
      <dgm:prSet presAssocID="{0423AFE0-E4A9-43A1-81E4-E5054D1BFBF9}" presName="circ1" presStyleLbl="vennNode1" presStyleIdx="0" presStyleCnt="6"/>
      <dgm:spPr/>
      <dgm:t>
        <a:bodyPr/>
        <a:lstStyle/>
        <a:p>
          <a:endParaRPr lang="en-MY"/>
        </a:p>
      </dgm:t>
    </dgm:pt>
    <dgm:pt modelId="{955922FC-F537-4C80-BAA9-769DD99C5FEC}" type="pres">
      <dgm:prSet presAssocID="{0423AFE0-E4A9-43A1-81E4-E5054D1BFBF9}" presName="circ1Tx" presStyleLbl="revTx" presStyleIdx="0" presStyleCnt="0">
        <dgm:presLayoutVars>
          <dgm:chMax val="0"/>
          <dgm:chPref val="0"/>
          <dgm:bulletEnabled val="1"/>
        </dgm:presLayoutVars>
      </dgm:prSet>
      <dgm:spPr/>
      <dgm:t>
        <a:bodyPr/>
        <a:lstStyle/>
        <a:p>
          <a:endParaRPr lang="en-MY"/>
        </a:p>
      </dgm:t>
    </dgm:pt>
    <dgm:pt modelId="{E011D84C-E7F2-4B69-AB11-C9B85CE2299C}" type="pres">
      <dgm:prSet presAssocID="{4080D749-3EC7-4219-9ED6-48B21A3A01F9}" presName="circ2" presStyleLbl="vennNode1" presStyleIdx="1" presStyleCnt="6"/>
      <dgm:spPr/>
      <dgm:t>
        <a:bodyPr/>
        <a:lstStyle/>
        <a:p>
          <a:endParaRPr lang="en-MY"/>
        </a:p>
      </dgm:t>
    </dgm:pt>
    <dgm:pt modelId="{604958B3-9D44-4AEE-AF1E-FF3584B4AA6C}" type="pres">
      <dgm:prSet presAssocID="{4080D749-3EC7-4219-9ED6-48B21A3A01F9}" presName="circ2Tx" presStyleLbl="revTx" presStyleIdx="0" presStyleCnt="0">
        <dgm:presLayoutVars>
          <dgm:chMax val="0"/>
          <dgm:chPref val="0"/>
          <dgm:bulletEnabled val="1"/>
        </dgm:presLayoutVars>
      </dgm:prSet>
      <dgm:spPr/>
      <dgm:t>
        <a:bodyPr/>
        <a:lstStyle/>
        <a:p>
          <a:endParaRPr lang="en-MY"/>
        </a:p>
      </dgm:t>
    </dgm:pt>
    <dgm:pt modelId="{7E91F256-5129-4E72-A83B-F5DDBED03156}" type="pres">
      <dgm:prSet presAssocID="{F86DB0AC-7306-40C8-A835-59FB5060B8E8}" presName="circ3" presStyleLbl="vennNode1" presStyleIdx="2" presStyleCnt="6"/>
      <dgm:spPr/>
      <dgm:t>
        <a:bodyPr/>
        <a:lstStyle/>
        <a:p>
          <a:endParaRPr lang="en-MY"/>
        </a:p>
      </dgm:t>
    </dgm:pt>
    <dgm:pt modelId="{DD6D7AF2-6C27-40BC-969C-F72EFE6B3922}" type="pres">
      <dgm:prSet presAssocID="{F86DB0AC-7306-40C8-A835-59FB5060B8E8}" presName="circ3Tx" presStyleLbl="revTx" presStyleIdx="0" presStyleCnt="0">
        <dgm:presLayoutVars>
          <dgm:chMax val="0"/>
          <dgm:chPref val="0"/>
          <dgm:bulletEnabled val="1"/>
        </dgm:presLayoutVars>
      </dgm:prSet>
      <dgm:spPr/>
      <dgm:t>
        <a:bodyPr/>
        <a:lstStyle/>
        <a:p>
          <a:endParaRPr lang="en-MY"/>
        </a:p>
      </dgm:t>
    </dgm:pt>
    <dgm:pt modelId="{78125A87-6607-4B4C-BDC4-BAFE046B941E}" type="pres">
      <dgm:prSet presAssocID="{E7338FFA-6C4C-46B5-B841-CE2D611AF702}" presName="circ4" presStyleLbl="vennNode1" presStyleIdx="3" presStyleCnt="6"/>
      <dgm:spPr/>
      <dgm:t>
        <a:bodyPr/>
        <a:lstStyle/>
        <a:p>
          <a:endParaRPr lang="en-MY"/>
        </a:p>
      </dgm:t>
    </dgm:pt>
    <dgm:pt modelId="{FD3C14AA-31D4-45F9-8918-2DE4A3319D5A}" type="pres">
      <dgm:prSet presAssocID="{E7338FFA-6C4C-46B5-B841-CE2D611AF702}" presName="circ4Tx" presStyleLbl="revTx" presStyleIdx="0" presStyleCnt="0">
        <dgm:presLayoutVars>
          <dgm:chMax val="0"/>
          <dgm:chPref val="0"/>
          <dgm:bulletEnabled val="1"/>
        </dgm:presLayoutVars>
      </dgm:prSet>
      <dgm:spPr/>
      <dgm:t>
        <a:bodyPr/>
        <a:lstStyle/>
        <a:p>
          <a:endParaRPr lang="en-MY"/>
        </a:p>
      </dgm:t>
    </dgm:pt>
    <dgm:pt modelId="{DBCAD56C-EF71-44F3-99E1-C565C6B8E3B2}" type="pres">
      <dgm:prSet presAssocID="{DD9AE3CD-27FC-4D3D-AB16-3B4F0B9D30C3}" presName="circ5" presStyleLbl="vennNode1" presStyleIdx="4" presStyleCnt="6"/>
      <dgm:spPr/>
      <dgm:t>
        <a:bodyPr/>
        <a:lstStyle/>
        <a:p>
          <a:endParaRPr lang="en-MY"/>
        </a:p>
      </dgm:t>
    </dgm:pt>
    <dgm:pt modelId="{74C388D8-74E1-459B-8A97-7BAAC326335D}" type="pres">
      <dgm:prSet presAssocID="{DD9AE3CD-27FC-4D3D-AB16-3B4F0B9D30C3}" presName="circ5Tx" presStyleLbl="revTx" presStyleIdx="0" presStyleCnt="0">
        <dgm:presLayoutVars>
          <dgm:chMax val="0"/>
          <dgm:chPref val="0"/>
          <dgm:bulletEnabled val="1"/>
        </dgm:presLayoutVars>
      </dgm:prSet>
      <dgm:spPr/>
      <dgm:t>
        <a:bodyPr/>
        <a:lstStyle/>
        <a:p>
          <a:endParaRPr lang="en-MY"/>
        </a:p>
      </dgm:t>
    </dgm:pt>
    <dgm:pt modelId="{F1FB36C5-E45C-4262-ADF2-21828ACFBA46}" type="pres">
      <dgm:prSet presAssocID="{39D8FE3E-5B9A-4A8A-8E70-DB3A30469858}" presName="circ6" presStyleLbl="vennNode1" presStyleIdx="5" presStyleCnt="6"/>
      <dgm:spPr/>
      <dgm:t>
        <a:bodyPr/>
        <a:lstStyle/>
        <a:p>
          <a:endParaRPr lang="en-MY"/>
        </a:p>
      </dgm:t>
    </dgm:pt>
    <dgm:pt modelId="{A2BA1A89-0AFE-4C54-A351-5EBDC86706A3}" type="pres">
      <dgm:prSet presAssocID="{39D8FE3E-5B9A-4A8A-8E70-DB3A30469858}" presName="circ6Tx" presStyleLbl="revTx" presStyleIdx="0" presStyleCnt="0">
        <dgm:presLayoutVars>
          <dgm:chMax val="0"/>
          <dgm:chPref val="0"/>
          <dgm:bulletEnabled val="1"/>
        </dgm:presLayoutVars>
      </dgm:prSet>
      <dgm:spPr/>
      <dgm:t>
        <a:bodyPr/>
        <a:lstStyle/>
        <a:p>
          <a:endParaRPr lang="en-MY"/>
        </a:p>
      </dgm:t>
    </dgm:pt>
  </dgm:ptLst>
  <dgm:cxnLst>
    <dgm:cxn modelId="{B1D5C4B2-3BE2-4FCB-8B70-1308A0A487FA}" type="presOf" srcId="{F86DB0AC-7306-40C8-A835-59FB5060B8E8}" destId="{DD6D7AF2-6C27-40BC-969C-F72EFE6B3922}" srcOrd="0" destOrd="0" presId="urn:microsoft.com/office/officeart/2005/8/layout/venn1"/>
    <dgm:cxn modelId="{03FDBCF1-2BEC-4170-9D46-4BAD7B5C50D9}" srcId="{BC9E6934-6C4B-4156-BCE9-12645F8080F0}" destId="{4080D749-3EC7-4219-9ED6-48B21A3A01F9}" srcOrd="1" destOrd="0" parTransId="{FFCA3B1B-6A24-4EFB-A566-0847C25705E9}" sibTransId="{B4CB2F3A-63B5-496D-901D-EE4A82FA8944}"/>
    <dgm:cxn modelId="{4626E879-E882-4021-8A4E-949901FB25B1}" type="presOf" srcId="{4080D749-3EC7-4219-9ED6-48B21A3A01F9}" destId="{604958B3-9D44-4AEE-AF1E-FF3584B4AA6C}" srcOrd="0" destOrd="0" presId="urn:microsoft.com/office/officeart/2005/8/layout/venn1"/>
    <dgm:cxn modelId="{69579F84-2800-489E-8E3B-6FD5217B920F}" type="presOf" srcId="{0423AFE0-E4A9-43A1-81E4-E5054D1BFBF9}" destId="{955922FC-F537-4C80-BAA9-769DD99C5FEC}" srcOrd="0" destOrd="0" presId="urn:microsoft.com/office/officeart/2005/8/layout/venn1"/>
    <dgm:cxn modelId="{1ABD0D3F-B8AB-48E9-AC9D-9AF0CDAB771C}" srcId="{BC9E6934-6C4B-4156-BCE9-12645F8080F0}" destId="{F86DB0AC-7306-40C8-A835-59FB5060B8E8}" srcOrd="2" destOrd="0" parTransId="{A6346B82-518F-404D-929D-2DE454BF9AF2}" sibTransId="{90BF49F6-66F3-4A13-A5A5-0DCC28FE72A8}"/>
    <dgm:cxn modelId="{8A372E72-2861-4528-B318-8810C22E6CFA}" srcId="{BC9E6934-6C4B-4156-BCE9-12645F8080F0}" destId="{0423AFE0-E4A9-43A1-81E4-E5054D1BFBF9}" srcOrd="0" destOrd="0" parTransId="{A08A40DC-E50C-4912-98D8-88A640743E73}" sibTransId="{6D4C2550-4F04-4622-8F34-EBAF100BFBD8}"/>
    <dgm:cxn modelId="{66BC5C88-908C-4F89-A133-080EEE0CB6F5}" type="presOf" srcId="{39D8FE3E-5B9A-4A8A-8E70-DB3A30469858}" destId="{A2BA1A89-0AFE-4C54-A351-5EBDC86706A3}" srcOrd="0" destOrd="0" presId="urn:microsoft.com/office/officeart/2005/8/layout/venn1"/>
    <dgm:cxn modelId="{8EA2DCF2-068B-4E67-A4B4-FD48E3548BF0}" type="presOf" srcId="{E7338FFA-6C4C-46B5-B841-CE2D611AF702}" destId="{FD3C14AA-31D4-45F9-8918-2DE4A3319D5A}" srcOrd="0" destOrd="0" presId="urn:microsoft.com/office/officeart/2005/8/layout/venn1"/>
    <dgm:cxn modelId="{07B7A51A-FEE0-495F-8EF4-41E1228FB2E4}" type="presOf" srcId="{BC9E6934-6C4B-4156-BCE9-12645F8080F0}" destId="{6AF0357B-62F0-4ECD-9403-F774854E80D5}" srcOrd="0" destOrd="0" presId="urn:microsoft.com/office/officeart/2005/8/layout/venn1"/>
    <dgm:cxn modelId="{0E3B8EB4-73B4-4C1C-9ACA-907B1CEE8873}" type="presOf" srcId="{DD9AE3CD-27FC-4D3D-AB16-3B4F0B9D30C3}" destId="{74C388D8-74E1-459B-8A97-7BAAC326335D}" srcOrd="0" destOrd="0" presId="urn:microsoft.com/office/officeart/2005/8/layout/venn1"/>
    <dgm:cxn modelId="{6A27520C-4E6F-4E1A-9D24-5730EC61FB24}" srcId="{BC9E6934-6C4B-4156-BCE9-12645F8080F0}" destId="{DD9AE3CD-27FC-4D3D-AB16-3B4F0B9D30C3}" srcOrd="4" destOrd="0" parTransId="{6FF4781F-1BF5-4FD8-9B7D-824913FCED43}" sibTransId="{9DCE6009-D76A-4CF1-8D28-FC1A36AE949C}"/>
    <dgm:cxn modelId="{8EB8FA7E-4919-4522-874E-FB0829ECA925}" srcId="{BC9E6934-6C4B-4156-BCE9-12645F8080F0}" destId="{39D8FE3E-5B9A-4A8A-8E70-DB3A30469858}" srcOrd="5" destOrd="0" parTransId="{01AE6455-B487-4509-80C7-D8D4DE94FF0F}" sibTransId="{955A1695-4F73-4841-8B1A-D625D391BA10}"/>
    <dgm:cxn modelId="{EF3D2339-C06C-45B0-B3A0-136151C9C5EE}" srcId="{BC9E6934-6C4B-4156-BCE9-12645F8080F0}" destId="{E7338FFA-6C4C-46B5-B841-CE2D611AF702}" srcOrd="3" destOrd="0" parTransId="{0A7DF5CF-FF74-4B34-9BFD-C7138E32C789}" sibTransId="{A33DB40E-346F-486A-8770-B4B21640A894}"/>
    <dgm:cxn modelId="{D2173ED2-C8A0-49BE-8C1B-C069D50052C0}" type="presParOf" srcId="{6AF0357B-62F0-4ECD-9403-F774854E80D5}" destId="{E1496A8E-FB60-4291-80F5-B983AF0E5426}" srcOrd="0" destOrd="0" presId="urn:microsoft.com/office/officeart/2005/8/layout/venn1"/>
    <dgm:cxn modelId="{65FF6E9F-4EB1-4ACD-ACCC-DF7AF34B74C0}" type="presParOf" srcId="{6AF0357B-62F0-4ECD-9403-F774854E80D5}" destId="{955922FC-F537-4C80-BAA9-769DD99C5FEC}" srcOrd="1" destOrd="0" presId="urn:microsoft.com/office/officeart/2005/8/layout/venn1"/>
    <dgm:cxn modelId="{033B159F-A679-44F1-99A9-009AAF3645B3}" type="presParOf" srcId="{6AF0357B-62F0-4ECD-9403-F774854E80D5}" destId="{E011D84C-E7F2-4B69-AB11-C9B85CE2299C}" srcOrd="2" destOrd="0" presId="urn:microsoft.com/office/officeart/2005/8/layout/venn1"/>
    <dgm:cxn modelId="{EAF69FD3-D5B4-4D2B-8FF5-A67325278D3F}" type="presParOf" srcId="{6AF0357B-62F0-4ECD-9403-F774854E80D5}" destId="{604958B3-9D44-4AEE-AF1E-FF3584B4AA6C}" srcOrd="3" destOrd="0" presId="urn:microsoft.com/office/officeart/2005/8/layout/venn1"/>
    <dgm:cxn modelId="{05DE1768-871B-4C0F-A3FF-44ABC8C62EF7}" type="presParOf" srcId="{6AF0357B-62F0-4ECD-9403-F774854E80D5}" destId="{7E91F256-5129-4E72-A83B-F5DDBED03156}" srcOrd="4" destOrd="0" presId="urn:microsoft.com/office/officeart/2005/8/layout/venn1"/>
    <dgm:cxn modelId="{B29871D7-8C0D-486A-99ED-5135BF7E3CCD}" type="presParOf" srcId="{6AF0357B-62F0-4ECD-9403-F774854E80D5}" destId="{DD6D7AF2-6C27-40BC-969C-F72EFE6B3922}" srcOrd="5" destOrd="0" presId="urn:microsoft.com/office/officeart/2005/8/layout/venn1"/>
    <dgm:cxn modelId="{FEB8322D-8D04-4E85-AB37-57558776A838}" type="presParOf" srcId="{6AF0357B-62F0-4ECD-9403-F774854E80D5}" destId="{78125A87-6607-4B4C-BDC4-BAFE046B941E}" srcOrd="6" destOrd="0" presId="urn:microsoft.com/office/officeart/2005/8/layout/venn1"/>
    <dgm:cxn modelId="{D0BF360F-777A-45E1-BD17-5DE2159095F6}" type="presParOf" srcId="{6AF0357B-62F0-4ECD-9403-F774854E80D5}" destId="{FD3C14AA-31D4-45F9-8918-2DE4A3319D5A}" srcOrd="7" destOrd="0" presId="urn:microsoft.com/office/officeart/2005/8/layout/venn1"/>
    <dgm:cxn modelId="{5448E6E9-D40C-4DD6-AA39-664482C56A99}" type="presParOf" srcId="{6AF0357B-62F0-4ECD-9403-F774854E80D5}" destId="{DBCAD56C-EF71-44F3-99E1-C565C6B8E3B2}" srcOrd="8" destOrd="0" presId="urn:microsoft.com/office/officeart/2005/8/layout/venn1"/>
    <dgm:cxn modelId="{464DD3C5-DE5D-48E0-B103-50127A1521D4}" type="presParOf" srcId="{6AF0357B-62F0-4ECD-9403-F774854E80D5}" destId="{74C388D8-74E1-459B-8A97-7BAAC326335D}" srcOrd="9" destOrd="0" presId="urn:microsoft.com/office/officeart/2005/8/layout/venn1"/>
    <dgm:cxn modelId="{715580ED-8770-47C3-AE74-989C7AF2548F}" type="presParOf" srcId="{6AF0357B-62F0-4ECD-9403-F774854E80D5}" destId="{F1FB36C5-E45C-4262-ADF2-21828ACFBA46}" srcOrd="10" destOrd="0" presId="urn:microsoft.com/office/officeart/2005/8/layout/venn1"/>
    <dgm:cxn modelId="{1286EF70-0491-4B3E-B2DC-04C20C4B9365}" type="presParOf" srcId="{6AF0357B-62F0-4ECD-9403-F774854E80D5}" destId="{A2BA1A89-0AFE-4C54-A351-5EBDC86706A3}"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F8872D-AC7A-42A3-8210-67417399E332}" type="doc">
      <dgm:prSet loTypeId="urn:microsoft.com/office/officeart/2005/8/layout/pList2" loCatId="list" qsTypeId="urn:microsoft.com/office/officeart/2005/8/quickstyle/simple1" qsCatId="simple" csTypeId="urn:microsoft.com/office/officeart/2005/8/colors/accent2_1" csCatId="accent2" phldr="1"/>
      <dgm:spPr/>
      <dgm:t>
        <a:bodyPr/>
        <a:lstStyle/>
        <a:p>
          <a:endParaRPr lang="en-MY"/>
        </a:p>
      </dgm:t>
    </dgm:pt>
    <dgm:pt modelId="{2527DCB0-8AAB-4788-B439-428BF2B809D5}">
      <dgm:prSet/>
      <dgm:spPr/>
      <dgm:t>
        <a:bodyPr/>
        <a:lstStyle/>
        <a:p>
          <a:pPr algn="l" rtl="0"/>
          <a:r>
            <a:rPr lang="en-US" b="1" dirty="0" smtClean="0"/>
            <a:t>Focus on knowledge-intensive, high technology</a:t>
          </a:r>
          <a:endParaRPr lang="en-MY" dirty="0"/>
        </a:p>
      </dgm:t>
    </dgm:pt>
    <dgm:pt modelId="{C4DFE9B6-8D4F-4B37-834B-0CE5DA02AF0E}" type="parTrans" cxnId="{BA53A130-184E-4207-BDDE-19740678833E}">
      <dgm:prSet/>
      <dgm:spPr/>
      <dgm:t>
        <a:bodyPr/>
        <a:lstStyle/>
        <a:p>
          <a:pPr algn="l"/>
          <a:endParaRPr lang="en-MY"/>
        </a:p>
      </dgm:t>
    </dgm:pt>
    <dgm:pt modelId="{7376F24A-7852-4FA8-8606-A0582696F3A8}" type="sibTrans" cxnId="{BA53A130-184E-4207-BDDE-19740678833E}">
      <dgm:prSet/>
      <dgm:spPr/>
      <dgm:t>
        <a:bodyPr/>
        <a:lstStyle/>
        <a:p>
          <a:pPr algn="l"/>
          <a:endParaRPr lang="en-MY"/>
        </a:p>
      </dgm:t>
    </dgm:pt>
    <dgm:pt modelId="{3EF73B4C-3D8A-4D76-8E9C-903A8F7D4D71}">
      <dgm:prSet/>
      <dgm:spPr/>
      <dgm:t>
        <a:bodyPr/>
        <a:lstStyle/>
        <a:p>
          <a:pPr algn="l" rtl="0"/>
          <a:r>
            <a:rPr lang="ms-MY" b="1" dirty="0" smtClean="0"/>
            <a:t>Focus on niche area (e.g. professional services, creative industry and oil and gas)</a:t>
          </a:r>
          <a:endParaRPr lang="en-MY" dirty="0"/>
        </a:p>
      </dgm:t>
    </dgm:pt>
    <dgm:pt modelId="{0C90C6BC-61FA-4A84-B904-A1EF334E432E}" type="parTrans" cxnId="{09D6FAE2-8629-41D1-8404-11BFB3E9ABCB}">
      <dgm:prSet/>
      <dgm:spPr/>
      <dgm:t>
        <a:bodyPr/>
        <a:lstStyle/>
        <a:p>
          <a:pPr algn="l"/>
          <a:endParaRPr lang="en-MY"/>
        </a:p>
      </dgm:t>
    </dgm:pt>
    <dgm:pt modelId="{18F1F5F0-6B74-4A68-B00E-4C3C1D972C0D}" type="sibTrans" cxnId="{09D6FAE2-8629-41D1-8404-11BFB3E9ABCB}">
      <dgm:prSet/>
      <dgm:spPr/>
      <dgm:t>
        <a:bodyPr/>
        <a:lstStyle/>
        <a:p>
          <a:pPr algn="l"/>
          <a:endParaRPr lang="en-MY"/>
        </a:p>
      </dgm:t>
    </dgm:pt>
    <dgm:pt modelId="{A842EB5D-6DAA-4ABC-96F4-AD7BC89E97ED}">
      <dgm:prSet/>
      <dgm:spPr/>
      <dgm:t>
        <a:bodyPr/>
        <a:lstStyle/>
        <a:p>
          <a:pPr algn="l" rtl="0"/>
          <a:r>
            <a:rPr lang="en-US" b="1" dirty="0" smtClean="0"/>
            <a:t>As a regional hub for niche area in professional engineering services </a:t>
          </a:r>
          <a:endParaRPr lang="en-MY" dirty="0"/>
        </a:p>
      </dgm:t>
    </dgm:pt>
    <dgm:pt modelId="{EBC1BCC1-99D1-4808-85FD-074A3A40AB2C}" type="parTrans" cxnId="{6F9DB178-68A7-4EF4-B25C-3D10665BB012}">
      <dgm:prSet/>
      <dgm:spPr/>
      <dgm:t>
        <a:bodyPr/>
        <a:lstStyle/>
        <a:p>
          <a:pPr algn="l"/>
          <a:endParaRPr lang="en-MY"/>
        </a:p>
      </dgm:t>
    </dgm:pt>
    <dgm:pt modelId="{157F849E-1EC3-4DA6-A7F0-4478AC90189F}" type="sibTrans" cxnId="{6F9DB178-68A7-4EF4-B25C-3D10665BB012}">
      <dgm:prSet/>
      <dgm:spPr/>
      <dgm:t>
        <a:bodyPr/>
        <a:lstStyle/>
        <a:p>
          <a:pPr algn="l"/>
          <a:endParaRPr lang="en-MY"/>
        </a:p>
      </dgm:t>
    </dgm:pt>
    <dgm:pt modelId="{3608534B-BC4E-4C39-B108-CD8176BC7B05}">
      <dgm:prSet/>
      <dgm:spPr/>
      <dgm:t>
        <a:bodyPr/>
        <a:lstStyle/>
        <a:p>
          <a:pPr algn="l" rtl="0"/>
          <a:r>
            <a:rPr lang="en-US" b="1" dirty="0" smtClean="0"/>
            <a:t>Streamline governance and accelerate regulatory reform </a:t>
          </a:r>
          <a:endParaRPr lang="en-MY" dirty="0"/>
        </a:p>
      </dgm:t>
    </dgm:pt>
    <dgm:pt modelId="{43DEF9D3-63A0-4489-87CA-81BF62710C48}" type="parTrans" cxnId="{A67E265B-C9CF-4E3D-B1AD-B70A01F32202}">
      <dgm:prSet/>
      <dgm:spPr/>
      <dgm:t>
        <a:bodyPr/>
        <a:lstStyle/>
        <a:p>
          <a:pPr algn="l"/>
          <a:endParaRPr lang="en-MY"/>
        </a:p>
      </dgm:t>
    </dgm:pt>
    <dgm:pt modelId="{748DA4A5-FE0B-4693-B5BD-3C86D1FFF0E2}" type="sibTrans" cxnId="{A67E265B-C9CF-4E3D-B1AD-B70A01F32202}">
      <dgm:prSet/>
      <dgm:spPr/>
      <dgm:t>
        <a:bodyPr/>
        <a:lstStyle/>
        <a:p>
          <a:pPr algn="l"/>
          <a:endParaRPr lang="en-MY"/>
        </a:p>
      </dgm:t>
    </dgm:pt>
    <dgm:pt modelId="{A75C5F69-C872-43CE-BB8B-1BAF7ED17AF4}">
      <dgm:prSet/>
      <dgm:spPr/>
      <dgm:t>
        <a:bodyPr/>
        <a:lstStyle/>
        <a:p>
          <a:pPr algn="l" rtl="0"/>
          <a:r>
            <a:rPr lang="en-US" b="1" dirty="0" smtClean="0"/>
            <a:t>Export ready services sub-sector for international market</a:t>
          </a:r>
          <a:endParaRPr lang="en-MY" dirty="0"/>
        </a:p>
      </dgm:t>
    </dgm:pt>
    <dgm:pt modelId="{A481EE33-CE9E-4BB9-A0A2-894F8EA0D3EF}" type="parTrans" cxnId="{751E584F-224C-4C7A-AE94-3A634EED6476}">
      <dgm:prSet/>
      <dgm:spPr/>
      <dgm:t>
        <a:bodyPr/>
        <a:lstStyle/>
        <a:p>
          <a:pPr algn="l"/>
          <a:endParaRPr lang="en-MY"/>
        </a:p>
      </dgm:t>
    </dgm:pt>
    <dgm:pt modelId="{1F3E9494-4D07-4293-8BB9-1D9578A6D3CE}" type="sibTrans" cxnId="{751E584F-224C-4C7A-AE94-3A634EED6476}">
      <dgm:prSet/>
      <dgm:spPr/>
      <dgm:t>
        <a:bodyPr/>
        <a:lstStyle/>
        <a:p>
          <a:pPr algn="l"/>
          <a:endParaRPr lang="en-MY"/>
        </a:p>
      </dgm:t>
    </dgm:pt>
    <dgm:pt modelId="{B5BD5057-39D6-4315-83CD-6BA362E16901}" type="pres">
      <dgm:prSet presAssocID="{6EF8872D-AC7A-42A3-8210-67417399E332}" presName="Name0" presStyleCnt="0">
        <dgm:presLayoutVars>
          <dgm:dir/>
          <dgm:resizeHandles val="exact"/>
        </dgm:presLayoutVars>
      </dgm:prSet>
      <dgm:spPr/>
      <dgm:t>
        <a:bodyPr/>
        <a:lstStyle/>
        <a:p>
          <a:endParaRPr lang="en-MY"/>
        </a:p>
      </dgm:t>
    </dgm:pt>
    <dgm:pt modelId="{F773DDC9-77FB-426F-8957-0880872FFE05}" type="pres">
      <dgm:prSet presAssocID="{6EF8872D-AC7A-42A3-8210-67417399E332}" presName="bkgdShp" presStyleLbl="alignAccFollowNode1" presStyleIdx="0" presStyleCnt="1" custScaleX="94495" custScaleY="75779"/>
      <dgm:spPr/>
    </dgm:pt>
    <dgm:pt modelId="{9D849DEA-9E4A-4E35-B0BE-DB5BC93595C3}" type="pres">
      <dgm:prSet presAssocID="{6EF8872D-AC7A-42A3-8210-67417399E332}" presName="linComp" presStyleCnt="0"/>
      <dgm:spPr/>
    </dgm:pt>
    <dgm:pt modelId="{F1B00B09-FA11-4FFB-8484-716FE4F03A67}" type="pres">
      <dgm:prSet presAssocID="{2527DCB0-8AAB-4788-B439-428BF2B809D5}" presName="compNode" presStyleCnt="0"/>
      <dgm:spPr/>
    </dgm:pt>
    <dgm:pt modelId="{A580BF67-6027-4E99-B606-98925BAB7C3B}" type="pres">
      <dgm:prSet presAssocID="{2527DCB0-8AAB-4788-B439-428BF2B809D5}" presName="node" presStyleLbl="node1" presStyleIdx="0" presStyleCnt="5" custLinFactNeighborY="-6782">
        <dgm:presLayoutVars>
          <dgm:bulletEnabled val="1"/>
        </dgm:presLayoutVars>
      </dgm:prSet>
      <dgm:spPr/>
      <dgm:t>
        <a:bodyPr/>
        <a:lstStyle/>
        <a:p>
          <a:endParaRPr lang="en-MY"/>
        </a:p>
      </dgm:t>
    </dgm:pt>
    <dgm:pt modelId="{4F5B29D3-08A6-43A6-A62E-DE1778B4A633}" type="pres">
      <dgm:prSet presAssocID="{2527DCB0-8AAB-4788-B439-428BF2B809D5}" presName="invisiNode" presStyleLbl="node1" presStyleIdx="0" presStyleCnt="5"/>
      <dgm:spPr/>
    </dgm:pt>
    <dgm:pt modelId="{4718FD93-13FF-4939-97DD-F962AA3D1102}" type="pres">
      <dgm:prSet presAssocID="{2527DCB0-8AAB-4788-B439-428BF2B809D5}" presName="imagNode" presStyleLbl="fgImgPlace1" presStyleIdx="0" presStyleCnt="5" custScaleY="94677"/>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en-MY"/>
        </a:p>
      </dgm:t>
    </dgm:pt>
    <dgm:pt modelId="{78C0C410-989A-42C2-A443-F30ED267E102}" type="pres">
      <dgm:prSet presAssocID="{7376F24A-7852-4FA8-8606-A0582696F3A8}" presName="sibTrans" presStyleLbl="sibTrans2D1" presStyleIdx="0" presStyleCnt="0"/>
      <dgm:spPr/>
      <dgm:t>
        <a:bodyPr/>
        <a:lstStyle/>
        <a:p>
          <a:endParaRPr lang="en-MY"/>
        </a:p>
      </dgm:t>
    </dgm:pt>
    <dgm:pt modelId="{59C4E4B3-36A0-488B-AF8D-2BE3162A7602}" type="pres">
      <dgm:prSet presAssocID="{3EF73B4C-3D8A-4D76-8E9C-903A8F7D4D71}" presName="compNode" presStyleCnt="0"/>
      <dgm:spPr/>
    </dgm:pt>
    <dgm:pt modelId="{93F96B98-0D8A-4ED9-ADCF-0C9655B1EE6A}" type="pres">
      <dgm:prSet presAssocID="{3EF73B4C-3D8A-4D76-8E9C-903A8F7D4D71}" presName="node" presStyleLbl="node1" presStyleIdx="1" presStyleCnt="5" custLinFactNeighborY="-6782">
        <dgm:presLayoutVars>
          <dgm:bulletEnabled val="1"/>
        </dgm:presLayoutVars>
      </dgm:prSet>
      <dgm:spPr/>
      <dgm:t>
        <a:bodyPr/>
        <a:lstStyle/>
        <a:p>
          <a:endParaRPr lang="en-MY"/>
        </a:p>
      </dgm:t>
    </dgm:pt>
    <dgm:pt modelId="{53DE1A1D-91BC-4F63-857F-C960E69668FE}" type="pres">
      <dgm:prSet presAssocID="{3EF73B4C-3D8A-4D76-8E9C-903A8F7D4D71}" presName="invisiNode" presStyleLbl="node1" presStyleIdx="1" presStyleCnt="5"/>
      <dgm:spPr/>
    </dgm:pt>
    <dgm:pt modelId="{DFB5AF60-87EE-4586-9284-3BEB4BB3EC00}" type="pres">
      <dgm:prSet presAssocID="{3EF73B4C-3D8A-4D76-8E9C-903A8F7D4D71}" presName="imagNode" presStyleLbl="fgImgPlace1" presStyleIdx="1" presStyleCnt="5" custScaleY="94677"/>
      <dgm:spPr>
        <a:blipFill rotWithShape="1">
          <a:blip xmlns:r="http://schemas.openxmlformats.org/officeDocument/2006/relationships" r:embed="rId2"/>
          <a:stretch>
            <a:fillRect/>
          </a:stretch>
        </a:blipFill>
      </dgm:spPr>
      <dgm:t>
        <a:bodyPr/>
        <a:lstStyle/>
        <a:p>
          <a:endParaRPr lang="en-MY"/>
        </a:p>
      </dgm:t>
    </dgm:pt>
    <dgm:pt modelId="{A2A741E1-41E8-4AE6-8237-728D09A6774E}" type="pres">
      <dgm:prSet presAssocID="{18F1F5F0-6B74-4A68-B00E-4C3C1D972C0D}" presName="sibTrans" presStyleLbl="sibTrans2D1" presStyleIdx="0" presStyleCnt="0"/>
      <dgm:spPr/>
      <dgm:t>
        <a:bodyPr/>
        <a:lstStyle/>
        <a:p>
          <a:endParaRPr lang="en-MY"/>
        </a:p>
      </dgm:t>
    </dgm:pt>
    <dgm:pt modelId="{4E74B87C-AAD7-47F1-B366-D570D2740756}" type="pres">
      <dgm:prSet presAssocID="{A842EB5D-6DAA-4ABC-96F4-AD7BC89E97ED}" presName="compNode" presStyleCnt="0"/>
      <dgm:spPr/>
    </dgm:pt>
    <dgm:pt modelId="{1579E079-84E0-4434-A23D-5C34FC985F5E}" type="pres">
      <dgm:prSet presAssocID="{A842EB5D-6DAA-4ABC-96F4-AD7BC89E97ED}" presName="node" presStyleLbl="node1" presStyleIdx="2" presStyleCnt="5" custLinFactNeighborY="-6782">
        <dgm:presLayoutVars>
          <dgm:bulletEnabled val="1"/>
        </dgm:presLayoutVars>
      </dgm:prSet>
      <dgm:spPr/>
      <dgm:t>
        <a:bodyPr/>
        <a:lstStyle/>
        <a:p>
          <a:endParaRPr lang="en-MY"/>
        </a:p>
      </dgm:t>
    </dgm:pt>
    <dgm:pt modelId="{63162525-4896-4E2B-BCB2-B4F9A5F28DF6}" type="pres">
      <dgm:prSet presAssocID="{A842EB5D-6DAA-4ABC-96F4-AD7BC89E97ED}" presName="invisiNode" presStyleLbl="node1" presStyleIdx="2" presStyleCnt="5"/>
      <dgm:spPr/>
    </dgm:pt>
    <dgm:pt modelId="{36778B4B-3751-4FCF-953B-556F5EB9711F}" type="pres">
      <dgm:prSet presAssocID="{A842EB5D-6DAA-4ABC-96F4-AD7BC89E97ED}" presName="imagNode" presStyleLbl="fgImgPlace1" presStyleIdx="2" presStyleCnt="5" custScaleY="94677"/>
      <dgm:spPr>
        <a:blipFill rotWithShape="1">
          <a:blip xmlns:r="http://schemas.openxmlformats.org/officeDocument/2006/relationships" r:embed="rId3"/>
          <a:stretch>
            <a:fillRect/>
          </a:stretch>
        </a:blipFill>
      </dgm:spPr>
      <dgm:t>
        <a:bodyPr/>
        <a:lstStyle/>
        <a:p>
          <a:endParaRPr lang="en-MY"/>
        </a:p>
      </dgm:t>
    </dgm:pt>
    <dgm:pt modelId="{41063DE2-4B9C-47EE-85D1-29975CC3C1D6}" type="pres">
      <dgm:prSet presAssocID="{157F849E-1EC3-4DA6-A7F0-4478AC90189F}" presName="sibTrans" presStyleLbl="sibTrans2D1" presStyleIdx="0" presStyleCnt="0"/>
      <dgm:spPr/>
      <dgm:t>
        <a:bodyPr/>
        <a:lstStyle/>
        <a:p>
          <a:endParaRPr lang="en-MY"/>
        </a:p>
      </dgm:t>
    </dgm:pt>
    <dgm:pt modelId="{7B7A6D65-884D-4CC1-AB32-AE1F63F45DFE}" type="pres">
      <dgm:prSet presAssocID="{3608534B-BC4E-4C39-B108-CD8176BC7B05}" presName="compNode" presStyleCnt="0"/>
      <dgm:spPr/>
    </dgm:pt>
    <dgm:pt modelId="{B7577697-1C66-44C2-AA92-6B146D0BF752}" type="pres">
      <dgm:prSet presAssocID="{3608534B-BC4E-4C39-B108-CD8176BC7B05}" presName="node" presStyleLbl="node1" presStyleIdx="3" presStyleCnt="5" custLinFactNeighborY="-6782">
        <dgm:presLayoutVars>
          <dgm:bulletEnabled val="1"/>
        </dgm:presLayoutVars>
      </dgm:prSet>
      <dgm:spPr/>
      <dgm:t>
        <a:bodyPr/>
        <a:lstStyle/>
        <a:p>
          <a:endParaRPr lang="en-MY"/>
        </a:p>
      </dgm:t>
    </dgm:pt>
    <dgm:pt modelId="{A42832BA-E906-4367-8048-F84E4F999E83}" type="pres">
      <dgm:prSet presAssocID="{3608534B-BC4E-4C39-B108-CD8176BC7B05}" presName="invisiNode" presStyleLbl="node1" presStyleIdx="3" presStyleCnt="5"/>
      <dgm:spPr/>
    </dgm:pt>
    <dgm:pt modelId="{D9CAF052-764E-4237-98FE-8935DCF321E9}" type="pres">
      <dgm:prSet presAssocID="{3608534B-BC4E-4C39-B108-CD8176BC7B05}" presName="imagNode" presStyleLbl="fgImgPlace1" presStyleIdx="3" presStyleCnt="5" custScaleY="94677"/>
      <dgm:spPr>
        <a:blipFill rotWithShape="1">
          <a:blip xmlns:r="http://schemas.openxmlformats.org/officeDocument/2006/relationships" r:embed="rId4"/>
          <a:stretch>
            <a:fillRect/>
          </a:stretch>
        </a:blipFill>
      </dgm:spPr>
      <dgm:t>
        <a:bodyPr/>
        <a:lstStyle/>
        <a:p>
          <a:endParaRPr lang="en-MY"/>
        </a:p>
      </dgm:t>
    </dgm:pt>
    <dgm:pt modelId="{EF17D5E5-A2A8-4811-8198-9369E302D34A}" type="pres">
      <dgm:prSet presAssocID="{748DA4A5-FE0B-4693-B5BD-3C86D1FFF0E2}" presName="sibTrans" presStyleLbl="sibTrans2D1" presStyleIdx="0" presStyleCnt="0"/>
      <dgm:spPr/>
      <dgm:t>
        <a:bodyPr/>
        <a:lstStyle/>
        <a:p>
          <a:endParaRPr lang="en-MY"/>
        </a:p>
      </dgm:t>
    </dgm:pt>
    <dgm:pt modelId="{3BF65CF6-AE1E-4225-9844-9B1DCCA5B251}" type="pres">
      <dgm:prSet presAssocID="{A75C5F69-C872-43CE-BB8B-1BAF7ED17AF4}" presName="compNode" presStyleCnt="0"/>
      <dgm:spPr/>
    </dgm:pt>
    <dgm:pt modelId="{81A1DBF8-8CA4-43C2-9CF7-3A909ECA711C}" type="pres">
      <dgm:prSet presAssocID="{A75C5F69-C872-43CE-BB8B-1BAF7ED17AF4}" presName="node" presStyleLbl="node1" presStyleIdx="4" presStyleCnt="5" custLinFactNeighborY="-6782">
        <dgm:presLayoutVars>
          <dgm:bulletEnabled val="1"/>
        </dgm:presLayoutVars>
      </dgm:prSet>
      <dgm:spPr/>
      <dgm:t>
        <a:bodyPr/>
        <a:lstStyle/>
        <a:p>
          <a:endParaRPr lang="en-MY"/>
        </a:p>
      </dgm:t>
    </dgm:pt>
    <dgm:pt modelId="{77252238-D0B7-4924-B37C-49C9E4280D94}" type="pres">
      <dgm:prSet presAssocID="{A75C5F69-C872-43CE-BB8B-1BAF7ED17AF4}" presName="invisiNode" presStyleLbl="node1" presStyleIdx="4" presStyleCnt="5"/>
      <dgm:spPr/>
    </dgm:pt>
    <dgm:pt modelId="{0CF3CAC9-4066-4F07-AE26-14D92CBA608A}" type="pres">
      <dgm:prSet presAssocID="{A75C5F69-C872-43CE-BB8B-1BAF7ED17AF4}" presName="imagNode" presStyleLbl="fgImgPlace1" presStyleIdx="4" presStyleCnt="5" custScaleY="94677"/>
      <dgm:spPr>
        <a:blipFill rotWithShape="1">
          <a:blip xmlns:r="http://schemas.openxmlformats.org/officeDocument/2006/relationships" r:embed="rId5"/>
          <a:stretch>
            <a:fillRect/>
          </a:stretch>
        </a:blipFill>
      </dgm:spPr>
      <dgm:t>
        <a:bodyPr/>
        <a:lstStyle/>
        <a:p>
          <a:endParaRPr lang="en-MY"/>
        </a:p>
      </dgm:t>
    </dgm:pt>
  </dgm:ptLst>
  <dgm:cxnLst>
    <dgm:cxn modelId="{A67E265B-C9CF-4E3D-B1AD-B70A01F32202}" srcId="{6EF8872D-AC7A-42A3-8210-67417399E332}" destId="{3608534B-BC4E-4C39-B108-CD8176BC7B05}" srcOrd="3" destOrd="0" parTransId="{43DEF9D3-63A0-4489-87CA-81BF62710C48}" sibTransId="{748DA4A5-FE0B-4693-B5BD-3C86D1FFF0E2}"/>
    <dgm:cxn modelId="{42EDA32D-9370-4466-ADA6-7BF844BB6031}" type="presOf" srcId="{6EF8872D-AC7A-42A3-8210-67417399E332}" destId="{B5BD5057-39D6-4315-83CD-6BA362E16901}" srcOrd="0" destOrd="0" presId="urn:microsoft.com/office/officeart/2005/8/layout/pList2"/>
    <dgm:cxn modelId="{78EBFD6B-8F9E-4B4C-961B-379CAE7C1BDC}" type="presOf" srcId="{3608534B-BC4E-4C39-B108-CD8176BC7B05}" destId="{B7577697-1C66-44C2-AA92-6B146D0BF752}" srcOrd="0" destOrd="0" presId="urn:microsoft.com/office/officeart/2005/8/layout/pList2"/>
    <dgm:cxn modelId="{007AA5F8-0409-493B-8341-D55D0539B2A4}" type="presOf" srcId="{18F1F5F0-6B74-4A68-B00E-4C3C1D972C0D}" destId="{A2A741E1-41E8-4AE6-8237-728D09A6774E}" srcOrd="0" destOrd="0" presId="urn:microsoft.com/office/officeart/2005/8/layout/pList2"/>
    <dgm:cxn modelId="{96D8D7E5-6504-452B-97D5-8C5F3FC2B1F0}" type="presOf" srcId="{2527DCB0-8AAB-4788-B439-428BF2B809D5}" destId="{A580BF67-6027-4E99-B606-98925BAB7C3B}" srcOrd="0" destOrd="0" presId="urn:microsoft.com/office/officeart/2005/8/layout/pList2"/>
    <dgm:cxn modelId="{6F9DB178-68A7-4EF4-B25C-3D10665BB012}" srcId="{6EF8872D-AC7A-42A3-8210-67417399E332}" destId="{A842EB5D-6DAA-4ABC-96F4-AD7BC89E97ED}" srcOrd="2" destOrd="0" parTransId="{EBC1BCC1-99D1-4808-85FD-074A3A40AB2C}" sibTransId="{157F849E-1EC3-4DA6-A7F0-4478AC90189F}"/>
    <dgm:cxn modelId="{9A44DB04-858D-4022-87B9-838519003A0C}" type="presOf" srcId="{748DA4A5-FE0B-4693-B5BD-3C86D1FFF0E2}" destId="{EF17D5E5-A2A8-4811-8198-9369E302D34A}" srcOrd="0" destOrd="0" presId="urn:microsoft.com/office/officeart/2005/8/layout/pList2"/>
    <dgm:cxn modelId="{3DA154D7-C778-453D-9B20-FA558B557AF3}" type="presOf" srcId="{3EF73B4C-3D8A-4D76-8E9C-903A8F7D4D71}" destId="{93F96B98-0D8A-4ED9-ADCF-0C9655B1EE6A}" srcOrd="0" destOrd="0" presId="urn:microsoft.com/office/officeart/2005/8/layout/pList2"/>
    <dgm:cxn modelId="{BA53A130-184E-4207-BDDE-19740678833E}" srcId="{6EF8872D-AC7A-42A3-8210-67417399E332}" destId="{2527DCB0-8AAB-4788-B439-428BF2B809D5}" srcOrd="0" destOrd="0" parTransId="{C4DFE9B6-8D4F-4B37-834B-0CE5DA02AF0E}" sibTransId="{7376F24A-7852-4FA8-8606-A0582696F3A8}"/>
    <dgm:cxn modelId="{751E584F-224C-4C7A-AE94-3A634EED6476}" srcId="{6EF8872D-AC7A-42A3-8210-67417399E332}" destId="{A75C5F69-C872-43CE-BB8B-1BAF7ED17AF4}" srcOrd="4" destOrd="0" parTransId="{A481EE33-CE9E-4BB9-A0A2-894F8EA0D3EF}" sibTransId="{1F3E9494-4D07-4293-8BB9-1D9578A6D3CE}"/>
    <dgm:cxn modelId="{4789B94F-6547-4C31-8C5C-FA80C8EE3029}" type="presOf" srcId="{7376F24A-7852-4FA8-8606-A0582696F3A8}" destId="{78C0C410-989A-42C2-A443-F30ED267E102}" srcOrd="0" destOrd="0" presId="urn:microsoft.com/office/officeart/2005/8/layout/pList2"/>
    <dgm:cxn modelId="{11CC4C42-357A-42FB-87F5-6E5CDF471500}" type="presOf" srcId="{157F849E-1EC3-4DA6-A7F0-4478AC90189F}" destId="{41063DE2-4B9C-47EE-85D1-29975CC3C1D6}" srcOrd="0" destOrd="0" presId="urn:microsoft.com/office/officeart/2005/8/layout/pList2"/>
    <dgm:cxn modelId="{09D6FAE2-8629-41D1-8404-11BFB3E9ABCB}" srcId="{6EF8872D-AC7A-42A3-8210-67417399E332}" destId="{3EF73B4C-3D8A-4D76-8E9C-903A8F7D4D71}" srcOrd="1" destOrd="0" parTransId="{0C90C6BC-61FA-4A84-B904-A1EF334E432E}" sibTransId="{18F1F5F0-6B74-4A68-B00E-4C3C1D972C0D}"/>
    <dgm:cxn modelId="{B0AED30E-6BBA-4184-ACCD-3BF56FC9188B}" type="presOf" srcId="{A75C5F69-C872-43CE-BB8B-1BAF7ED17AF4}" destId="{81A1DBF8-8CA4-43C2-9CF7-3A909ECA711C}" srcOrd="0" destOrd="0" presId="urn:microsoft.com/office/officeart/2005/8/layout/pList2"/>
    <dgm:cxn modelId="{A9910608-7023-457D-A5A8-FDA6F08C2B49}" type="presOf" srcId="{A842EB5D-6DAA-4ABC-96F4-AD7BC89E97ED}" destId="{1579E079-84E0-4434-A23D-5C34FC985F5E}" srcOrd="0" destOrd="0" presId="urn:microsoft.com/office/officeart/2005/8/layout/pList2"/>
    <dgm:cxn modelId="{B8550C57-D1AC-4D70-9C79-023178D9D38C}" type="presParOf" srcId="{B5BD5057-39D6-4315-83CD-6BA362E16901}" destId="{F773DDC9-77FB-426F-8957-0880872FFE05}" srcOrd="0" destOrd="0" presId="urn:microsoft.com/office/officeart/2005/8/layout/pList2"/>
    <dgm:cxn modelId="{F225E087-2915-44EC-9FD4-37C91DC892EC}" type="presParOf" srcId="{B5BD5057-39D6-4315-83CD-6BA362E16901}" destId="{9D849DEA-9E4A-4E35-B0BE-DB5BC93595C3}" srcOrd="1" destOrd="0" presId="urn:microsoft.com/office/officeart/2005/8/layout/pList2"/>
    <dgm:cxn modelId="{72C00862-CC1A-44AA-88DB-E7B0C04CDEDF}" type="presParOf" srcId="{9D849DEA-9E4A-4E35-B0BE-DB5BC93595C3}" destId="{F1B00B09-FA11-4FFB-8484-716FE4F03A67}" srcOrd="0" destOrd="0" presId="urn:microsoft.com/office/officeart/2005/8/layout/pList2"/>
    <dgm:cxn modelId="{2B27CFF9-4AF3-4354-92D1-8575CD052D55}" type="presParOf" srcId="{F1B00B09-FA11-4FFB-8484-716FE4F03A67}" destId="{A580BF67-6027-4E99-B606-98925BAB7C3B}" srcOrd="0" destOrd="0" presId="urn:microsoft.com/office/officeart/2005/8/layout/pList2"/>
    <dgm:cxn modelId="{AD0202E6-256E-447A-B371-C74B684C6C83}" type="presParOf" srcId="{F1B00B09-FA11-4FFB-8484-716FE4F03A67}" destId="{4F5B29D3-08A6-43A6-A62E-DE1778B4A633}" srcOrd="1" destOrd="0" presId="urn:microsoft.com/office/officeart/2005/8/layout/pList2"/>
    <dgm:cxn modelId="{45529ACB-BA40-4D73-B52C-B8A6E23EFB95}" type="presParOf" srcId="{F1B00B09-FA11-4FFB-8484-716FE4F03A67}" destId="{4718FD93-13FF-4939-97DD-F962AA3D1102}" srcOrd="2" destOrd="0" presId="urn:microsoft.com/office/officeart/2005/8/layout/pList2"/>
    <dgm:cxn modelId="{AA306EE6-60A8-444F-BBE6-23888F049035}" type="presParOf" srcId="{9D849DEA-9E4A-4E35-B0BE-DB5BC93595C3}" destId="{78C0C410-989A-42C2-A443-F30ED267E102}" srcOrd="1" destOrd="0" presId="urn:microsoft.com/office/officeart/2005/8/layout/pList2"/>
    <dgm:cxn modelId="{D08AD47F-E0F0-47AF-9931-95F07E61BF72}" type="presParOf" srcId="{9D849DEA-9E4A-4E35-B0BE-DB5BC93595C3}" destId="{59C4E4B3-36A0-488B-AF8D-2BE3162A7602}" srcOrd="2" destOrd="0" presId="urn:microsoft.com/office/officeart/2005/8/layout/pList2"/>
    <dgm:cxn modelId="{85952047-79DB-4F05-B12B-688542CE934A}" type="presParOf" srcId="{59C4E4B3-36A0-488B-AF8D-2BE3162A7602}" destId="{93F96B98-0D8A-4ED9-ADCF-0C9655B1EE6A}" srcOrd="0" destOrd="0" presId="urn:microsoft.com/office/officeart/2005/8/layout/pList2"/>
    <dgm:cxn modelId="{2F653A73-103F-41E9-8CC0-9DA774FE6291}" type="presParOf" srcId="{59C4E4B3-36A0-488B-AF8D-2BE3162A7602}" destId="{53DE1A1D-91BC-4F63-857F-C960E69668FE}" srcOrd="1" destOrd="0" presId="urn:microsoft.com/office/officeart/2005/8/layout/pList2"/>
    <dgm:cxn modelId="{678CB10D-7A40-48E3-8C60-EEC3A28A7266}" type="presParOf" srcId="{59C4E4B3-36A0-488B-AF8D-2BE3162A7602}" destId="{DFB5AF60-87EE-4586-9284-3BEB4BB3EC00}" srcOrd="2" destOrd="0" presId="urn:microsoft.com/office/officeart/2005/8/layout/pList2"/>
    <dgm:cxn modelId="{B709F739-4F57-4121-B632-1778F596C06F}" type="presParOf" srcId="{9D849DEA-9E4A-4E35-B0BE-DB5BC93595C3}" destId="{A2A741E1-41E8-4AE6-8237-728D09A6774E}" srcOrd="3" destOrd="0" presId="urn:microsoft.com/office/officeart/2005/8/layout/pList2"/>
    <dgm:cxn modelId="{5A660DE5-B583-4538-8350-922BFC439E65}" type="presParOf" srcId="{9D849DEA-9E4A-4E35-B0BE-DB5BC93595C3}" destId="{4E74B87C-AAD7-47F1-B366-D570D2740756}" srcOrd="4" destOrd="0" presId="urn:microsoft.com/office/officeart/2005/8/layout/pList2"/>
    <dgm:cxn modelId="{A05D030F-A5BD-478E-9717-4D75731DDBD8}" type="presParOf" srcId="{4E74B87C-AAD7-47F1-B366-D570D2740756}" destId="{1579E079-84E0-4434-A23D-5C34FC985F5E}" srcOrd="0" destOrd="0" presId="urn:microsoft.com/office/officeart/2005/8/layout/pList2"/>
    <dgm:cxn modelId="{67E04E99-2474-46FE-9B6A-99EBC7236237}" type="presParOf" srcId="{4E74B87C-AAD7-47F1-B366-D570D2740756}" destId="{63162525-4896-4E2B-BCB2-B4F9A5F28DF6}" srcOrd="1" destOrd="0" presId="urn:microsoft.com/office/officeart/2005/8/layout/pList2"/>
    <dgm:cxn modelId="{32C9A4EE-3355-4D49-94C8-7EB1FFAEA0CF}" type="presParOf" srcId="{4E74B87C-AAD7-47F1-B366-D570D2740756}" destId="{36778B4B-3751-4FCF-953B-556F5EB9711F}" srcOrd="2" destOrd="0" presId="urn:microsoft.com/office/officeart/2005/8/layout/pList2"/>
    <dgm:cxn modelId="{40B46E68-F08B-461E-A813-8BB64161395A}" type="presParOf" srcId="{9D849DEA-9E4A-4E35-B0BE-DB5BC93595C3}" destId="{41063DE2-4B9C-47EE-85D1-29975CC3C1D6}" srcOrd="5" destOrd="0" presId="urn:microsoft.com/office/officeart/2005/8/layout/pList2"/>
    <dgm:cxn modelId="{5F7C8000-47AD-45C8-89FD-E0215A43FA3F}" type="presParOf" srcId="{9D849DEA-9E4A-4E35-B0BE-DB5BC93595C3}" destId="{7B7A6D65-884D-4CC1-AB32-AE1F63F45DFE}" srcOrd="6" destOrd="0" presId="urn:microsoft.com/office/officeart/2005/8/layout/pList2"/>
    <dgm:cxn modelId="{F9E462BE-D36E-4E8C-B51E-204FF6CEC051}" type="presParOf" srcId="{7B7A6D65-884D-4CC1-AB32-AE1F63F45DFE}" destId="{B7577697-1C66-44C2-AA92-6B146D0BF752}" srcOrd="0" destOrd="0" presId="urn:microsoft.com/office/officeart/2005/8/layout/pList2"/>
    <dgm:cxn modelId="{798E6D1F-915F-4D5D-8601-466E32B76B75}" type="presParOf" srcId="{7B7A6D65-884D-4CC1-AB32-AE1F63F45DFE}" destId="{A42832BA-E906-4367-8048-F84E4F999E83}" srcOrd="1" destOrd="0" presId="urn:microsoft.com/office/officeart/2005/8/layout/pList2"/>
    <dgm:cxn modelId="{9A9BA1EA-582C-4CDB-BED1-803068DB3933}" type="presParOf" srcId="{7B7A6D65-884D-4CC1-AB32-AE1F63F45DFE}" destId="{D9CAF052-764E-4237-98FE-8935DCF321E9}" srcOrd="2" destOrd="0" presId="urn:microsoft.com/office/officeart/2005/8/layout/pList2"/>
    <dgm:cxn modelId="{989FEE23-DD66-4CAC-84AA-D7C8760871DC}" type="presParOf" srcId="{9D849DEA-9E4A-4E35-B0BE-DB5BC93595C3}" destId="{EF17D5E5-A2A8-4811-8198-9369E302D34A}" srcOrd="7" destOrd="0" presId="urn:microsoft.com/office/officeart/2005/8/layout/pList2"/>
    <dgm:cxn modelId="{3BC08A5E-80D6-431E-9476-8F34F7C87A04}" type="presParOf" srcId="{9D849DEA-9E4A-4E35-B0BE-DB5BC93595C3}" destId="{3BF65CF6-AE1E-4225-9844-9B1DCCA5B251}" srcOrd="8" destOrd="0" presId="urn:microsoft.com/office/officeart/2005/8/layout/pList2"/>
    <dgm:cxn modelId="{B0A7DE55-DD0F-40F4-8A06-B15753F979B6}" type="presParOf" srcId="{3BF65CF6-AE1E-4225-9844-9B1DCCA5B251}" destId="{81A1DBF8-8CA4-43C2-9CF7-3A909ECA711C}" srcOrd="0" destOrd="0" presId="urn:microsoft.com/office/officeart/2005/8/layout/pList2"/>
    <dgm:cxn modelId="{4806A6B1-2BB2-430B-A34A-7FB21A619064}" type="presParOf" srcId="{3BF65CF6-AE1E-4225-9844-9B1DCCA5B251}" destId="{77252238-D0B7-4924-B37C-49C9E4280D94}" srcOrd="1" destOrd="0" presId="urn:microsoft.com/office/officeart/2005/8/layout/pList2"/>
    <dgm:cxn modelId="{E814AC99-A8AA-4335-8072-ADCDA53CF1D5}" type="presParOf" srcId="{3BF65CF6-AE1E-4225-9844-9B1DCCA5B251}" destId="{0CF3CAC9-4066-4F07-AE26-14D92CBA608A}" srcOrd="2" destOrd="0" presId="urn:microsoft.com/office/officeart/2005/8/layout/p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694F6-EF95-40CA-AF36-0B3F3528131B}">
      <dsp:nvSpPr>
        <dsp:cNvPr id="0" name=""/>
        <dsp:cNvSpPr/>
      </dsp:nvSpPr>
      <dsp:spPr>
        <a:xfrm>
          <a:off x="644600" y="0"/>
          <a:ext cx="2437695" cy="2437993"/>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Malaysia Services Development Council (MSDC)</a:t>
          </a:r>
          <a:endParaRPr lang="en-MY" sz="2000" b="1" kern="1200" dirty="0"/>
        </a:p>
      </dsp:txBody>
      <dsp:txXfrm>
        <a:off x="1001592" y="357036"/>
        <a:ext cx="1723711" cy="1723921"/>
      </dsp:txXfrm>
    </dsp:sp>
    <dsp:sp modelId="{DAFC5065-FF06-47CC-8296-FEB92D455AC4}">
      <dsp:nvSpPr>
        <dsp:cNvPr id="0" name=""/>
        <dsp:cNvSpPr/>
      </dsp:nvSpPr>
      <dsp:spPr>
        <a:xfrm>
          <a:off x="1898785" y="1626006"/>
          <a:ext cx="2437695" cy="2437993"/>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RMK-11 (Technical Working Group on Professional Services)</a:t>
          </a:r>
          <a:endParaRPr lang="en-MY" sz="2000" b="1" kern="1200" dirty="0"/>
        </a:p>
      </dsp:txBody>
      <dsp:txXfrm>
        <a:off x="2255777" y="1983042"/>
        <a:ext cx="1723711" cy="1723921"/>
      </dsp:txXfrm>
    </dsp:sp>
    <dsp:sp modelId="{7F59EF6E-F14B-4B97-90D1-8BFEE060DD93}">
      <dsp:nvSpPr>
        <dsp:cNvPr id="0" name=""/>
        <dsp:cNvSpPr/>
      </dsp:nvSpPr>
      <dsp:spPr>
        <a:xfrm>
          <a:off x="3152351" y="0"/>
          <a:ext cx="2437695" cy="2437993"/>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Services </a:t>
          </a:r>
          <a:r>
            <a:rPr lang="en-US" sz="2000" b="1" kern="1200" dirty="0" err="1" smtClean="0"/>
            <a:t>Liberalisation</a:t>
          </a:r>
          <a:r>
            <a:rPr lang="en-US" sz="2000" b="1" kern="1200" dirty="0" smtClean="0"/>
            <a:t> (FTAs, RTAs, MRAs)</a:t>
          </a:r>
          <a:endParaRPr lang="en-MY" sz="2000" b="1" kern="1200" dirty="0"/>
        </a:p>
      </dsp:txBody>
      <dsp:txXfrm>
        <a:off x="3509343" y="357036"/>
        <a:ext cx="1723711" cy="1723921"/>
      </dsp:txXfrm>
    </dsp:sp>
    <dsp:sp modelId="{2B8A023A-3772-4D05-BB1E-BF158609E6E8}">
      <dsp:nvSpPr>
        <dsp:cNvPr id="0" name=""/>
        <dsp:cNvSpPr/>
      </dsp:nvSpPr>
      <dsp:spPr>
        <a:xfrm>
          <a:off x="4406536" y="1626006"/>
          <a:ext cx="2437695" cy="2437993"/>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Service sector policy and development</a:t>
          </a:r>
          <a:endParaRPr lang="en-MY" sz="2000" b="1" kern="1200" dirty="0"/>
        </a:p>
      </dsp:txBody>
      <dsp:txXfrm>
        <a:off x="4763528" y="1983042"/>
        <a:ext cx="1723711" cy="172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044EA-27F6-4959-B150-552F3CCEB35C}">
      <dsp:nvSpPr>
        <dsp:cNvPr id="0" name=""/>
        <dsp:cNvSpPr/>
      </dsp:nvSpPr>
      <dsp:spPr>
        <a:xfrm>
          <a:off x="1224068" y="39746"/>
          <a:ext cx="1907839" cy="190783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High-income</a:t>
          </a:r>
          <a:endParaRPr lang="en-MY" sz="1600" kern="1200" dirty="0"/>
        </a:p>
      </dsp:txBody>
      <dsp:txXfrm>
        <a:off x="1478446" y="373618"/>
        <a:ext cx="1399082" cy="858527"/>
      </dsp:txXfrm>
    </dsp:sp>
    <dsp:sp modelId="{09357373-A54D-4857-B673-7947A1231B90}">
      <dsp:nvSpPr>
        <dsp:cNvPr id="0" name=""/>
        <dsp:cNvSpPr/>
      </dsp:nvSpPr>
      <dsp:spPr>
        <a:xfrm>
          <a:off x="1912480" y="1232146"/>
          <a:ext cx="1907839" cy="190783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Sustainability</a:t>
          </a:r>
          <a:endParaRPr lang="en-MY" sz="1600" kern="1200" dirty="0"/>
        </a:p>
      </dsp:txBody>
      <dsp:txXfrm>
        <a:off x="2495961" y="1725005"/>
        <a:ext cx="1144703" cy="1049311"/>
      </dsp:txXfrm>
    </dsp:sp>
    <dsp:sp modelId="{BA4D6269-8587-44E0-AC6B-A3419F3A3BAB}">
      <dsp:nvSpPr>
        <dsp:cNvPr id="0" name=""/>
        <dsp:cNvSpPr/>
      </dsp:nvSpPr>
      <dsp:spPr>
        <a:xfrm>
          <a:off x="535655" y="1232146"/>
          <a:ext cx="1907839" cy="190783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Inclusiveness</a:t>
          </a:r>
          <a:endParaRPr lang="en-MY" sz="1600" kern="1200" dirty="0"/>
        </a:p>
      </dsp:txBody>
      <dsp:txXfrm>
        <a:off x="715310" y="1725005"/>
        <a:ext cx="1144703" cy="1049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87604-7E1B-449B-97E4-8E793B958C13}">
      <dsp:nvSpPr>
        <dsp:cNvPr id="0" name=""/>
        <dsp:cNvSpPr/>
      </dsp:nvSpPr>
      <dsp:spPr>
        <a:xfrm>
          <a:off x="288005" y="125897"/>
          <a:ext cx="4993172" cy="406384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u="sng" kern="1200" dirty="0" err="1" smtClean="0">
              <a:latin typeface="Arial Black" pitchFamily="34" charset="0"/>
            </a:rPr>
            <a:t>AgustaWestland</a:t>
          </a:r>
          <a:endParaRPr lang="en-US" sz="2200" u="sng" kern="1200" dirty="0" smtClean="0">
            <a:latin typeface="Arial Black" pitchFamily="34" charset="0"/>
          </a:endParaRPr>
        </a:p>
        <a:p>
          <a:pPr marL="177800" lvl="0" indent="-177800" algn="l" defTabSz="977900">
            <a:lnSpc>
              <a:spcPct val="90000"/>
            </a:lnSpc>
            <a:spcBef>
              <a:spcPct val="0"/>
            </a:spcBef>
            <a:spcAft>
              <a:spcPct val="35000"/>
            </a:spcAft>
          </a:pPr>
          <a:r>
            <a:rPr lang="en-US" sz="2200" kern="1200" dirty="0" smtClean="0"/>
            <a:t>- Set-up Regional Office in Malaysia in 2001 (regional hub for Asia Pacific region)</a:t>
          </a:r>
        </a:p>
        <a:p>
          <a:pPr marL="177800" lvl="0" indent="-177800" algn="l" defTabSz="977900">
            <a:lnSpc>
              <a:spcPct val="90000"/>
            </a:lnSpc>
            <a:spcBef>
              <a:spcPct val="0"/>
            </a:spcBef>
            <a:spcAft>
              <a:spcPct val="35000"/>
            </a:spcAft>
          </a:pPr>
          <a:r>
            <a:rPr lang="en-US" sz="2200" kern="1200" dirty="0" smtClean="0"/>
            <a:t>- Offers wide range of services for commercial and military </a:t>
          </a:r>
          <a:r>
            <a:rPr lang="en-US" sz="2200" kern="1200" dirty="0" err="1" smtClean="0"/>
            <a:t>rotocraft</a:t>
          </a:r>
          <a:r>
            <a:rPr lang="en-US" sz="2200" kern="1200" dirty="0" smtClean="0"/>
            <a:t> systems	</a:t>
          </a:r>
        </a:p>
        <a:p>
          <a:pPr marL="177800" lvl="0" indent="-177800" algn="l" defTabSz="977900">
            <a:lnSpc>
              <a:spcPct val="90000"/>
            </a:lnSpc>
            <a:spcBef>
              <a:spcPct val="0"/>
            </a:spcBef>
            <a:spcAft>
              <a:spcPct val="35000"/>
            </a:spcAft>
          </a:pPr>
          <a:r>
            <a:rPr lang="en-US" sz="2200" kern="1200" dirty="0" smtClean="0"/>
            <a:t>- Invested RM50 mil. for operations in  Maintenance, Repair &amp; Overhaul (MRO) and Regional Spare Distribution Centre (RSDC)</a:t>
          </a:r>
        </a:p>
      </dsp:txBody>
      <dsp:txXfrm>
        <a:off x="288005" y="125897"/>
        <a:ext cx="4993172" cy="4063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87604-7E1B-449B-97E4-8E793B958C13}">
      <dsp:nvSpPr>
        <dsp:cNvPr id="0" name=""/>
        <dsp:cNvSpPr/>
      </dsp:nvSpPr>
      <dsp:spPr>
        <a:xfrm>
          <a:off x="668891" y="8118"/>
          <a:ext cx="4515673" cy="429974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u="sng" kern="1200" dirty="0" smtClean="0">
              <a:latin typeface="Arial Black" pitchFamily="34" charset="0"/>
            </a:rPr>
            <a:t>EACOM</a:t>
          </a:r>
        </a:p>
        <a:p>
          <a:pPr marL="177800" lvl="0" indent="-177800" algn="l" defTabSz="889000">
            <a:lnSpc>
              <a:spcPct val="90000"/>
            </a:lnSpc>
            <a:spcBef>
              <a:spcPct val="0"/>
            </a:spcBef>
            <a:spcAft>
              <a:spcPct val="35000"/>
            </a:spcAft>
          </a:pPr>
          <a:r>
            <a:rPr lang="en-US" sz="2000" kern="1200" dirty="0" smtClean="0"/>
            <a:t>-  Global provider for professional technical and management  support services (transport, facilities, environmental, energy </a:t>
          </a:r>
          <a:r>
            <a:rPr lang="en-US" sz="2000" kern="1200" dirty="0" err="1" smtClean="0"/>
            <a:t>etc</a:t>
          </a:r>
          <a:r>
            <a:rPr lang="en-US" sz="2000" kern="1200" dirty="0" smtClean="0"/>
            <a:t>)</a:t>
          </a:r>
        </a:p>
        <a:p>
          <a:pPr marL="177800" lvl="0" indent="-177800" algn="l" defTabSz="889000">
            <a:lnSpc>
              <a:spcPct val="90000"/>
            </a:lnSpc>
            <a:spcBef>
              <a:spcPct val="0"/>
            </a:spcBef>
            <a:spcAft>
              <a:spcPct val="35000"/>
            </a:spcAft>
          </a:pPr>
          <a:r>
            <a:rPr lang="en-US" sz="2000" kern="1200" dirty="0" smtClean="0"/>
            <a:t>-  A major contributor to key in government projects in Malaysia since 40 years ago :</a:t>
          </a:r>
        </a:p>
        <a:p>
          <a:pPr marL="177800" lvl="0" indent="-177800" algn="l" defTabSz="889000">
            <a:lnSpc>
              <a:spcPct val="90000"/>
            </a:lnSpc>
            <a:spcBef>
              <a:spcPct val="0"/>
            </a:spcBef>
            <a:spcAft>
              <a:spcPct val="35000"/>
            </a:spcAft>
          </a:pPr>
          <a:r>
            <a:rPr lang="en-US" sz="2000" kern="1200" dirty="0" smtClean="0"/>
            <a:t>	* Second Penang Bridge </a:t>
          </a:r>
        </a:p>
        <a:p>
          <a:pPr marL="177800" lvl="0" indent="-177800" algn="l" defTabSz="889000">
            <a:lnSpc>
              <a:spcPct val="90000"/>
            </a:lnSpc>
            <a:spcBef>
              <a:spcPct val="0"/>
            </a:spcBef>
            <a:spcAft>
              <a:spcPct val="35000"/>
            </a:spcAft>
          </a:pPr>
          <a:r>
            <a:rPr lang="en-US" sz="2000" kern="1200" dirty="0" smtClean="0"/>
            <a:t>	* </a:t>
          </a:r>
          <a:r>
            <a:rPr lang="en-US" sz="2000" kern="1200" dirty="0" err="1" smtClean="0"/>
            <a:t>Klang</a:t>
          </a:r>
          <a:r>
            <a:rPr lang="en-US" sz="2000" kern="1200" dirty="0" smtClean="0"/>
            <a:t> Valley Mass Rapid Transit </a:t>
          </a:r>
        </a:p>
        <a:p>
          <a:pPr marL="177800" lvl="0" indent="-177800" algn="l" defTabSz="889000">
            <a:lnSpc>
              <a:spcPct val="90000"/>
            </a:lnSpc>
            <a:spcBef>
              <a:spcPct val="0"/>
            </a:spcBef>
            <a:spcAft>
              <a:spcPct val="35000"/>
            </a:spcAft>
          </a:pPr>
          <a:r>
            <a:rPr lang="en-US" sz="2000" kern="1200" dirty="0" smtClean="0"/>
            <a:t>	* </a:t>
          </a:r>
          <a:r>
            <a:rPr lang="en-US" sz="2000" kern="1200" dirty="0" err="1" smtClean="0"/>
            <a:t>Rivitalising</a:t>
          </a:r>
          <a:r>
            <a:rPr lang="en-US" sz="2000" kern="1200" dirty="0" smtClean="0"/>
            <a:t> </a:t>
          </a:r>
          <a:r>
            <a:rPr lang="en-US" sz="2000" kern="1200" dirty="0" err="1" smtClean="0"/>
            <a:t>Klang</a:t>
          </a:r>
          <a:r>
            <a:rPr lang="en-US" sz="2000" kern="1200" dirty="0" smtClean="0"/>
            <a:t> River under the River of Life Project)</a:t>
          </a:r>
        </a:p>
      </dsp:txBody>
      <dsp:txXfrm>
        <a:off x="668891" y="8118"/>
        <a:ext cx="4515673" cy="4299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D8502-3250-4149-B5CF-C781395D0154}">
      <dsp:nvSpPr>
        <dsp:cNvPr id="0" name=""/>
        <dsp:cNvSpPr/>
      </dsp:nvSpPr>
      <dsp:spPr>
        <a:xfrm>
          <a:off x="-5424979" y="-831103"/>
          <a:ext cx="6462806" cy="6462806"/>
        </a:xfrm>
        <a:prstGeom prst="blockArc">
          <a:avLst>
            <a:gd name="adj1" fmla="val 18900000"/>
            <a:gd name="adj2" fmla="val 2700000"/>
            <a:gd name="adj3" fmla="val 33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9E53E-7659-45D6-B362-FCE8128E1ABD}">
      <dsp:nvSpPr>
        <dsp:cNvPr id="0" name=""/>
        <dsp:cNvSpPr/>
      </dsp:nvSpPr>
      <dsp:spPr>
        <a:xfrm>
          <a:off x="336762" y="218235"/>
          <a:ext cx="6854521" cy="4362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29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Legal</a:t>
          </a:r>
          <a:endParaRPr lang="en-MY" sz="2200" kern="1200" dirty="0"/>
        </a:p>
      </dsp:txBody>
      <dsp:txXfrm>
        <a:off x="336762" y="218235"/>
        <a:ext cx="6854521" cy="436278"/>
      </dsp:txXfrm>
    </dsp:sp>
    <dsp:sp modelId="{1164C1EA-099B-42EA-95B9-B928E9D9E036}">
      <dsp:nvSpPr>
        <dsp:cNvPr id="0" name=""/>
        <dsp:cNvSpPr/>
      </dsp:nvSpPr>
      <dsp:spPr>
        <a:xfrm>
          <a:off x="64088" y="163700"/>
          <a:ext cx="545348" cy="54534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E18904F-CE2A-4476-818F-ECF524070436}">
      <dsp:nvSpPr>
        <dsp:cNvPr id="0" name=""/>
        <dsp:cNvSpPr/>
      </dsp:nvSpPr>
      <dsp:spPr>
        <a:xfrm>
          <a:off x="731851" y="873037"/>
          <a:ext cx="6459432" cy="436278"/>
        </a:xfrm>
        <a:prstGeom prst="rect">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29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Accounting &amp; taxation</a:t>
          </a:r>
          <a:endParaRPr lang="en-MY" sz="2200" kern="1200" dirty="0"/>
        </a:p>
      </dsp:txBody>
      <dsp:txXfrm>
        <a:off x="731851" y="873037"/>
        <a:ext cx="6459432" cy="436278"/>
      </dsp:txXfrm>
    </dsp:sp>
    <dsp:sp modelId="{59EACC7A-2007-4801-A017-0A6A76B46CE9}">
      <dsp:nvSpPr>
        <dsp:cNvPr id="0" name=""/>
        <dsp:cNvSpPr/>
      </dsp:nvSpPr>
      <dsp:spPr>
        <a:xfrm>
          <a:off x="459177" y="818502"/>
          <a:ext cx="545348" cy="545348"/>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8F07051-B900-449F-9D82-448E712CF423}">
      <dsp:nvSpPr>
        <dsp:cNvPr id="0" name=""/>
        <dsp:cNvSpPr/>
      </dsp:nvSpPr>
      <dsp:spPr>
        <a:xfrm>
          <a:off x="948358" y="1527358"/>
          <a:ext cx="6242925" cy="436278"/>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29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Engineering &amp; engineering related</a:t>
          </a:r>
          <a:endParaRPr lang="en-MY" sz="2200" kern="1200" dirty="0"/>
        </a:p>
      </dsp:txBody>
      <dsp:txXfrm>
        <a:off x="948358" y="1527358"/>
        <a:ext cx="6242925" cy="436278"/>
      </dsp:txXfrm>
    </dsp:sp>
    <dsp:sp modelId="{53417D22-EFAE-452D-8B47-D13917D7C92C}">
      <dsp:nvSpPr>
        <dsp:cNvPr id="0" name=""/>
        <dsp:cNvSpPr/>
      </dsp:nvSpPr>
      <dsp:spPr>
        <a:xfrm>
          <a:off x="675684" y="1472824"/>
          <a:ext cx="545348" cy="545348"/>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89C8A2-6F38-428D-876E-FBE85A75FC10}">
      <dsp:nvSpPr>
        <dsp:cNvPr id="0" name=""/>
        <dsp:cNvSpPr/>
      </dsp:nvSpPr>
      <dsp:spPr>
        <a:xfrm>
          <a:off x="1017487" y="2182160"/>
          <a:ext cx="6173796" cy="436278"/>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29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Architecture</a:t>
          </a:r>
          <a:endParaRPr lang="en-MY" sz="2200" kern="1200" dirty="0"/>
        </a:p>
      </dsp:txBody>
      <dsp:txXfrm>
        <a:off x="1017487" y="2182160"/>
        <a:ext cx="6173796" cy="436278"/>
      </dsp:txXfrm>
    </dsp:sp>
    <dsp:sp modelId="{2C30C22F-E3DD-450D-ADCF-25DA9302F242}">
      <dsp:nvSpPr>
        <dsp:cNvPr id="0" name=""/>
        <dsp:cNvSpPr/>
      </dsp:nvSpPr>
      <dsp:spPr>
        <a:xfrm>
          <a:off x="744813" y="2127625"/>
          <a:ext cx="545348" cy="545348"/>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39F11D0-E7BD-49F7-B930-674E71176C90}">
      <dsp:nvSpPr>
        <dsp:cNvPr id="0" name=""/>
        <dsp:cNvSpPr/>
      </dsp:nvSpPr>
      <dsp:spPr>
        <a:xfrm>
          <a:off x="948358" y="2836962"/>
          <a:ext cx="6242925" cy="436278"/>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29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Surveying</a:t>
          </a:r>
          <a:endParaRPr lang="en-MY" sz="2200" kern="1200" dirty="0"/>
        </a:p>
      </dsp:txBody>
      <dsp:txXfrm>
        <a:off x="948358" y="2836962"/>
        <a:ext cx="6242925" cy="436278"/>
      </dsp:txXfrm>
    </dsp:sp>
    <dsp:sp modelId="{54C460CB-BF03-4BA2-B1A8-EE752760D547}">
      <dsp:nvSpPr>
        <dsp:cNvPr id="0" name=""/>
        <dsp:cNvSpPr/>
      </dsp:nvSpPr>
      <dsp:spPr>
        <a:xfrm>
          <a:off x="675684" y="2782427"/>
          <a:ext cx="545348" cy="545348"/>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0C16D30-AE83-4949-82BB-80B23869CE26}">
      <dsp:nvSpPr>
        <dsp:cNvPr id="0" name=""/>
        <dsp:cNvSpPr/>
      </dsp:nvSpPr>
      <dsp:spPr>
        <a:xfrm>
          <a:off x="731851" y="3491284"/>
          <a:ext cx="6459432" cy="436278"/>
        </a:xfrm>
        <a:prstGeom prst="rect">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29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Management Consultancy</a:t>
          </a:r>
          <a:endParaRPr lang="en-MY" sz="2200" kern="1200" dirty="0"/>
        </a:p>
      </dsp:txBody>
      <dsp:txXfrm>
        <a:off x="731851" y="3491284"/>
        <a:ext cx="6459432" cy="436278"/>
      </dsp:txXfrm>
    </dsp:sp>
    <dsp:sp modelId="{DF124FDD-B920-415F-80FB-9F7497182D50}">
      <dsp:nvSpPr>
        <dsp:cNvPr id="0" name=""/>
        <dsp:cNvSpPr/>
      </dsp:nvSpPr>
      <dsp:spPr>
        <a:xfrm>
          <a:off x="459177" y="3436749"/>
          <a:ext cx="545348" cy="545348"/>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58C73CE-F7AC-487B-8DD0-A88945106AB4}">
      <dsp:nvSpPr>
        <dsp:cNvPr id="0" name=""/>
        <dsp:cNvSpPr/>
      </dsp:nvSpPr>
      <dsp:spPr>
        <a:xfrm>
          <a:off x="336762" y="4146086"/>
          <a:ext cx="6854521" cy="436278"/>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6296"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t>Urban planning &amp; landscape</a:t>
          </a:r>
          <a:endParaRPr lang="en-MY" sz="2200" kern="1200" dirty="0"/>
        </a:p>
      </dsp:txBody>
      <dsp:txXfrm>
        <a:off x="336762" y="4146086"/>
        <a:ext cx="6854521" cy="436278"/>
      </dsp:txXfrm>
    </dsp:sp>
    <dsp:sp modelId="{0C8B4C9C-0F63-4A2F-BB69-DA147B1A2946}">
      <dsp:nvSpPr>
        <dsp:cNvPr id="0" name=""/>
        <dsp:cNvSpPr/>
      </dsp:nvSpPr>
      <dsp:spPr>
        <a:xfrm>
          <a:off x="64088" y="4091551"/>
          <a:ext cx="545348" cy="545348"/>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1F122-03B8-43D6-B867-1BCCDD3DB2A9}">
      <dsp:nvSpPr>
        <dsp:cNvPr id="0" name=""/>
        <dsp:cNvSpPr/>
      </dsp:nvSpPr>
      <dsp:spPr>
        <a:xfrm>
          <a:off x="874" y="488584"/>
          <a:ext cx="3410024" cy="20460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mn-lt"/>
              <a:cs typeface="Arial" panose="020B0604020202020204" pitchFamily="34" charset="0"/>
            </a:rPr>
            <a:t>Industry Structure</a:t>
          </a:r>
          <a:endParaRPr lang="en-MY" sz="1800" b="1" kern="1200" dirty="0">
            <a:latin typeface="+mn-lt"/>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mn-lt"/>
              <a:cs typeface="Arial" panose="020B0604020202020204" pitchFamily="34" charset="0"/>
            </a:rPr>
            <a:t>Dominated by small firms/SMEs</a:t>
          </a:r>
        </a:p>
        <a:p>
          <a:pPr marL="171450" lvl="1" indent="-171450" algn="l" defTabSz="800100">
            <a:lnSpc>
              <a:spcPct val="90000"/>
            </a:lnSpc>
            <a:spcBef>
              <a:spcPct val="0"/>
            </a:spcBef>
            <a:spcAft>
              <a:spcPct val="15000"/>
            </a:spcAft>
            <a:buChar char="••"/>
          </a:pPr>
          <a:r>
            <a:rPr lang="en-US" sz="1800" kern="1200" dirty="0" smtClean="0">
              <a:latin typeface="+mn-lt"/>
              <a:cs typeface="Arial" panose="020B0604020202020204" pitchFamily="34" charset="0"/>
            </a:rPr>
            <a:t>(legal &amp; accounting : 99%, engineering &amp; QS : 98%, architecture : 93%, management consultancy : 94%)</a:t>
          </a:r>
        </a:p>
      </dsp:txBody>
      <dsp:txXfrm>
        <a:off x="874" y="488584"/>
        <a:ext cx="3410024" cy="2046014"/>
      </dsp:txXfrm>
    </dsp:sp>
    <dsp:sp modelId="{BF97479C-8235-4052-A34B-E81C5E9476F3}">
      <dsp:nvSpPr>
        <dsp:cNvPr id="0" name=""/>
        <dsp:cNvSpPr/>
      </dsp:nvSpPr>
      <dsp:spPr>
        <a:xfrm>
          <a:off x="3751901" y="488584"/>
          <a:ext cx="3410024" cy="20460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mn-lt"/>
              <a:cs typeface="Arial" panose="020B0604020202020204" pitchFamily="34" charset="0"/>
            </a:rPr>
            <a:t>Exports</a:t>
          </a:r>
          <a:endParaRPr lang="en-MY" sz="1800" b="1" kern="1200" dirty="0">
            <a:latin typeface="+mn-lt"/>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mn-lt"/>
              <a:cs typeface="Arial" panose="020B0604020202020204" pitchFamily="34" charset="0"/>
            </a:rPr>
            <a:t>Minimal; largely from the few big firms</a:t>
          </a:r>
        </a:p>
        <a:p>
          <a:pPr marL="171450" lvl="1" indent="-171450" algn="l" defTabSz="800100">
            <a:lnSpc>
              <a:spcPct val="90000"/>
            </a:lnSpc>
            <a:spcBef>
              <a:spcPct val="0"/>
            </a:spcBef>
            <a:spcAft>
              <a:spcPct val="15000"/>
            </a:spcAft>
            <a:buChar char="••"/>
          </a:pPr>
          <a:r>
            <a:rPr lang="en-US" sz="1800" kern="1200" dirty="0" smtClean="0">
              <a:latin typeface="+mn-lt"/>
              <a:cs typeface="Arial" panose="020B0604020202020204" pitchFamily="34" charset="0"/>
            </a:rPr>
            <a:t>Professional services account for relatively small share of Malaysia’s services exports</a:t>
          </a:r>
        </a:p>
      </dsp:txBody>
      <dsp:txXfrm>
        <a:off x="3751901" y="488584"/>
        <a:ext cx="3410024" cy="2046014"/>
      </dsp:txXfrm>
    </dsp:sp>
    <dsp:sp modelId="{71E860FC-D063-46E5-8CD4-C61CAEBFB187}">
      <dsp:nvSpPr>
        <dsp:cNvPr id="0" name=""/>
        <dsp:cNvSpPr/>
      </dsp:nvSpPr>
      <dsp:spPr>
        <a:xfrm>
          <a:off x="874" y="2875601"/>
          <a:ext cx="3410024" cy="20460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spc="0" baseline="0" dirty="0" smtClean="0">
              <a:latin typeface="+mn-lt"/>
              <a:cs typeface="Arial" panose="020B0604020202020204" pitchFamily="34" charset="0"/>
            </a:rPr>
            <a:t>Technology &amp; Standards</a:t>
          </a:r>
          <a:endParaRPr lang="en-MY" sz="1800" b="1" kern="1200" spc="0" baseline="0" dirty="0">
            <a:latin typeface="+mn-lt"/>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smtClean="0">
              <a:latin typeface="+mn-lt"/>
              <a:cs typeface="Arial" panose="020B0604020202020204" pitchFamily="34" charset="0"/>
            </a:rPr>
            <a:t>Adopt and use up-to-date basic software</a:t>
          </a:r>
        </a:p>
        <a:p>
          <a:pPr marL="171450" lvl="1" indent="-171450" algn="l" defTabSz="800100">
            <a:lnSpc>
              <a:spcPct val="90000"/>
            </a:lnSpc>
            <a:spcBef>
              <a:spcPct val="0"/>
            </a:spcBef>
            <a:spcAft>
              <a:spcPct val="15000"/>
            </a:spcAft>
            <a:buChar char="••"/>
          </a:pPr>
          <a:r>
            <a:rPr lang="en-US" sz="1800" kern="1200" dirty="0" smtClean="0">
              <a:latin typeface="+mn-lt"/>
              <a:cs typeface="Arial" panose="020B0604020202020204" pitchFamily="34" charset="0"/>
            </a:rPr>
            <a:t>Compliant to international standards</a:t>
          </a:r>
        </a:p>
      </dsp:txBody>
      <dsp:txXfrm>
        <a:off x="874" y="2875601"/>
        <a:ext cx="3410024" cy="2046014"/>
      </dsp:txXfrm>
    </dsp:sp>
    <dsp:sp modelId="{2BA75D06-8108-4A1B-8721-FBFC729EFC90}">
      <dsp:nvSpPr>
        <dsp:cNvPr id="0" name=""/>
        <dsp:cNvSpPr/>
      </dsp:nvSpPr>
      <dsp:spPr>
        <a:xfrm>
          <a:off x="3752775" y="2875601"/>
          <a:ext cx="3410024" cy="20460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mn-lt"/>
              <a:cs typeface="Arial" panose="020B0604020202020204" pitchFamily="34" charset="0"/>
            </a:rPr>
            <a:t>Openness</a:t>
          </a:r>
          <a:endParaRPr lang="en-MY" sz="1800" b="1" kern="1200" dirty="0">
            <a:latin typeface="+mn-lt"/>
            <a:cs typeface="Arial" panose="020B0604020202020204" pitchFamily="34" charset="0"/>
          </a:endParaRPr>
        </a:p>
        <a:p>
          <a:pPr marL="171450" lvl="1" indent="-171450" algn="l" defTabSz="800100">
            <a:lnSpc>
              <a:spcPct val="90000"/>
            </a:lnSpc>
            <a:spcBef>
              <a:spcPct val="0"/>
            </a:spcBef>
            <a:spcAft>
              <a:spcPts val="0"/>
            </a:spcAft>
            <a:buChar char="••"/>
          </a:pPr>
          <a:r>
            <a:rPr lang="en-US" sz="1800" u="none" kern="1200" dirty="0" smtClean="0">
              <a:latin typeface="+mn-lt"/>
              <a:cs typeface="Arial" panose="020B0604020202020204" pitchFamily="34" charset="0"/>
            </a:rPr>
            <a:t>Market access: </a:t>
          </a:r>
        </a:p>
        <a:p>
          <a:pPr marL="171450" lvl="1" indent="-171450" algn="l" defTabSz="800100">
            <a:lnSpc>
              <a:spcPct val="90000"/>
            </a:lnSpc>
            <a:spcBef>
              <a:spcPct val="0"/>
            </a:spcBef>
            <a:spcAft>
              <a:spcPts val="0"/>
            </a:spcAft>
            <a:buChar char="••"/>
          </a:pPr>
          <a:r>
            <a:rPr lang="en-US" sz="1800" u="none" kern="1200" dirty="0" smtClean="0">
              <a:latin typeface="+mn-lt"/>
              <a:cs typeface="Arial" panose="020B0604020202020204" pitchFamily="34" charset="0"/>
            </a:rPr>
            <a:t>  -  autonomous </a:t>
          </a:r>
          <a:r>
            <a:rPr lang="en-US" sz="1800" u="none" kern="1200" dirty="0" err="1" smtClean="0">
              <a:latin typeface="+mn-lt"/>
              <a:cs typeface="Arial" panose="020B0604020202020204" pitchFamily="34" charset="0"/>
            </a:rPr>
            <a:t>liberalisation</a:t>
          </a:r>
          <a:endParaRPr lang="en-US" sz="1800" u="none" kern="1200" dirty="0" smtClean="0">
            <a:latin typeface="+mn-lt"/>
            <a:cs typeface="Arial" panose="020B0604020202020204" pitchFamily="34" charset="0"/>
          </a:endParaRPr>
        </a:p>
        <a:p>
          <a:pPr marL="171450" lvl="1" indent="-171450" algn="l" defTabSz="800100">
            <a:lnSpc>
              <a:spcPct val="90000"/>
            </a:lnSpc>
            <a:spcBef>
              <a:spcPct val="0"/>
            </a:spcBef>
            <a:spcAft>
              <a:spcPts val="0"/>
            </a:spcAft>
            <a:buChar char="••"/>
          </a:pPr>
          <a:r>
            <a:rPr lang="en-US" sz="1800" u="none" kern="1200" dirty="0" smtClean="0">
              <a:latin typeface="+mn-lt"/>
              <a:cs typeface="Arial" panose="020B0604020202020204" pitchFamily="34" charset="0"/>
            </a:rPr>
            <a:t>  - </a:t>
          </a:r>
          <a:r>
            <a:rPr lang="en-US" sz="1800" i="0" u="none" kern="1200" dirty="0" smtClean="0">
              <a:solidFill>
                <a:schemeClr val="tx1"/>
              </a:solidFill>
              <a:latin typeface="+mn-lt"/>
              <a:cs typeface="Arial" panose="020B0604020202020204" pitchFamily="34" charset="0"/>
            </a:rPr>
            <a:t> commitments under FTAs</a:t>
          </a:r>
          <a:r>
            <a:rPr lang="en-US" sz="1800" u="none" kern="1200" dirty="0" smtClean="0">
              <a:latin typeface="+mn-lt"/>
              <a:cs typeface="Arial" panose="020B0604020202020204" pitchFamily="34" charset="0"/>
              <a:hlinkClick xmlns:r="http://schemas.openxmlformats.org/officeDocument/2006/relationships" r:id="" action="ppaction://noaction"/>
            </a:rPr>
            <a:t> </a:t>
          </a:r>
          <a:endParaRPr lang="en-US" sz="1800" u="none" kern="1200" dirty="0" smtClean="0">
            <a:latin typeface="+mn-lt"/>
            <a:cs typeface="Arial" panose="020B0604020202020204" pitchFamily="34" charset="0"/>
          </a:endParaRPr>
        </a:p>
        <a:p>
          <a:pPr marL="171450" lvl="1" indent="-171450" algn="l" defTabSz="800100">
            <a:lnSpc>
              <a:spcPct val="90000"/>
            </a:lnSpc>
            <a:spcBef>
              <a:spcPct val="0"/>
            </a:spcBef>
            <a:spcAft>
              <a:spcPts val="0"/>
            </a:spcAft>
            <a:buChar char="••"/>
          </a:pPr>
          <a:r>
            <a:rPr lang="en-US" sz="1800" u="none" kern="1200" dirty="0" smtClean="0">
              <a:latin typeface="+mn-lt"/>
              <a:cs typeface="Arial" panose="020B0604020202020204" pitchFamily="34" charset="0"/>
            </a:rPr>
            <a:t>  -  ASEAN MRAs</a:t>
          </a:r>
        </a:p>
        <a:p>
          <a:pPr marL="171450" lvl="1" indent="-171450" algn="l" defTabSz="800100">
            <a:lnSpc>
              <a:spcPct val="90000"/>
            </a:lnSpc>
            <a:spcBef>
              <a:spcPct val="0"/>
            </a:spcBef>
            <a:spcAft>
              <a:spcPts val="0"/>
            </a:spcAft>
            <a:buChar char="••"/>
          </a:pPr>
          <a:endParaRPr lang="en-MY" sz="1800" b="1" u="none" kern="1200" dirty="0">
            <a:latin typeface="+mn-lt"/>
            <a:cs typeface="Arial" panose="020B0604020202020204" pitchFamily="34" charset="0"/>
          </a:endParaRPr>
        </a:p>
      </dsp:txBody>
      <dsp:txXfrm>
        <a:off x="3752775" y="2875601"/>
        <a:ext cx="3410024" cy="2046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49D16-6127-4F81-AE30-790316E84FD7}">
      <dsp:nvSpPr>
        <dsp:cNvPr id="0" name=""/>
        <dsp:cNvSpPr/>
      </dsp:nvSpPr>
      <dsp:spPr>
        <a:xfrm>
          <a:off x="0" y="0"/>
          <a:ext cx="7543801" cy="115118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n-lt"/>
            </a:rPr>
            <a:t>Multi Disciplinary Practices</a:t>
          </a:r>
        </a:p>
      </dsp:txBody>
      <dsp:txXfrm>
        <a:off x="1623878" y="0"/>
        <a:ext cx="5919922" cy="1151185"/>
      </dsp:txXfrm>
    </dsp:sp>
    <dsp:sp modelId="{7CD5ACB9-7C54-43B3-A3E8-ED234D8B1FB7}">
      <dsp:nvSpPr>
        <dsp:cNvPr id="0" name=""/>
        <dsp:cNvSpPr/>
      </dsp:nvSpPr>
      <dsp:spPr>
        <a:xfrm>
          <a:off x="115118" y="115118"/>
          <a:ext cx="1508760" cy="92094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1FFB9-4D09-4735-97AB-B4857B59CE75}">
      <dsp:nvSpPr>
        <dsp:cNvPr id="0" name=""/>
        <dsp:cNvSpPr/>
      </dsp:nvSpPr>
      <dsp:spPr>
        <a:xfrm>
          <a:off x="0" y="1266304"/>
          <a:ext cx="7543801" cy="115118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n-lt"/>
            </a:rPr>
            <a:t>Out Sourcing / Offshoring</a:t>
          </a:r>
          <a:endParaRPr lang="en-MY" sz="2400" b="1" kern="1200" dirty="0">
            <a:latin typeface="+mn-lt"/>
          </a:endParaRPr>
        </a:p>
      </dsp:txBody>
      <dsp:txXfrm>
        <a:off x="1623878" y="1266304"/>
        <a:ext cx="5919922" cy="1151185"/>
      </dsp:txXfrm>
    </dsp:sp>
    <dsp:sp modelId="{3B2D8E0B-C048-4B22-A746-B1448AC057EC}">
      <dsp:nvSpPr>
        <dsp:cNvPr id="0" name=""/>
        <dsp:cNvSpPr/>
      </dsp:nvSpPr>
      <dsp:spPr>
        <a:xfrm>
          <a:off x="115118" y="1381422"/>
          <a:ext cx="1508760" cy="9209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25034-32EF-4A4C-9DEC-C1649F1E81E3}">
      <dsp:nvSpPr>
        <dsp:cNvPr id="0" name=""/>
        <dsp:cNvSpPr/>
      </dsp:nvSpPr>
      <dsp:spPr>
        <a:xfrm>
          <a:off x="0" y="2532608"/>
          <a:ext cx="7543801" cy="115118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n-lt"/>
            </a:rPr>
            <a:t>Mergers &amp; Acquisition / Joint Venture</a:t>
          </a:r>
          <a:endParaRPr lang="en-MY" sz="2400" b="1" kern="1200" dirty="0">
            <a:latin typeface="+mn-lt"/>
          </a:endParaRPr>
        </a:p>
      </dsp:txBody>
      <dsp:txXfrm>
        <a:off x="1623878" y="2532608"/>
        <a:ext cx="5919922" cy="1151185"/>
      </dsp:txXfrm>
    </dsp:sp>
    <dsp:sp modelId="{38DF8A88-F21C-4E4C-B505-54649CF77F61}">
      <dsp:nvSpPr>
        <dsp:cNvPr id="0" name=""/>
        <dsp:cNvSpPr/>
      </dsp:nvSpPr>
      <dsp:spPr>
        <a:xfrm>
          <a:off x="115118" y="2647726"/>
          <a:ext cx="1508760" cy="92094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2310F-1582-4735-BC4B-9F036A270C9C}">
      <dsp:nvSpPr>
        <dsp:cNvPr id="0" name=""/>
        <dsp:cNvSpPr/>
      </dsp:nvSpPr>
      <dsp:spPr>
        <a:xfrm>
          <a:off x="0" y="3798912"/>
          <a:ext cx="7543801" cy="115118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latin typeface="+mn-lt"/>
            </a:rPr>
            <a:t>Adoption of International Best Practices</a:t>
          </a:r>
          <a:endParaRPr lang="en-MY" sz="2400" b="1" kern="1200" dirty="0">
            <a:latin typeface="+mn-lt"/>
          </a:endParaRPr>
        </a:p>
      </dsp:txBody>
      <dsp:txXfrm>
        <a:off x="1623878" y="3798912"/>
        <a:ext cx="5919922" cy="1151185"/>
      </dsp:txXfrm>
    </dsp:sp>
    <dsp:sp modelId="{EC60D6DF-1348-4ACA-97E8-CBBE7147DE50}">
      <dsp:nvSpPr>
        <dsp:cNvPr id="0" name=""/>
        <dsp:cNvSpPr/>
      </dsp:nvSpPr>
      <dsp:spPr>
        <a:xfrm>
          <a:off x="115118" y="3914030"/>
          <a:ext cx="1508760" cy="920948"/>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96A8E-FB60-4291-80F5-B983AF0E5426}">
      <dsp:nvSpPr>
        <dsp:cNvPr id="0" name=""/>
        <dsp:cNvSpPr/>
      </dsp:nvSpPr>
      <dsp:spPr>
        <a:xfrm>
          <a:off x="3029397" y="1122639"/>
          <a:ext cx="1504005" cy="150400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955922FC-F537-4C80-BAA9-769DD99C5FEC}">
      <dsp:nvSpPr>
        <dsp:cNvPr id="0" name=""/>
        <dsp:cNvSpPr/>
      </dsp:nvSpPr>
      <dsp:spPr>
        <a:xfrm>
          <a:off x="2841396" y="0"/>
          <a:ext cx="1880006" cy="10241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u="none" kern="1200" dirty="0" err="1" smtClean="0"/>
            <a:t>Liberalisation</a:t>
          </a:r>
          <a:endParaRPr lang="en-MY" sz="2200" u="none" kern="1200" dirty="0"/>
        </a:p>
      </dsp:txBody>
      <dsp:txXfrm>
        <a:off x="2841396" y="0"/>
        <a:ext cx="1880006" cy="1024128"/>
      </dsp:txXfrm>
    </dsp:sp>
    <dsp:sp modelId="{E011D84C-E7F2-4B69-AB11-C9B85CE2299C}">
      <dsp:nvSpPr>
        <dsp:cNvPr id="0" name=""/>
        <dsp:cNvSpPr/>
      </dsp:nvSpPr>
      <dsp:spPr>
        <a:xfrm>
          <a:off x="3517572" y="1404518"/>
          <a:ext cx="1504005" cy="150400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04958B3-9D44-4AEE-AF1E-FF3584B4AA6C}">
      <dsp:nvSpPr>
        <dsp:cNvPr id="0" name=""/>
        <dsp:cNvSpPr/>
      </dsp:nvSpPr>
      <dsp:spPr>
        <a:xfrm>
          <a:off x="5133124" y="975360"/>
          <a:ext cx="1781619" cy="11216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u="none" kern="1200" dirty="0" smtClean="0"/>
            <a:t>Domestic Regulations</a:t>
          </a:r>
          <a:endParaRPr lang="en-MY" sz="2200" u="none" kern="1200" dirty="0"/>
        </a:p>
      </dsp:txBody>
      <dsp:txXfrm>
        <a:off x="5133124" y="975360"/>
        <a:ext cx="1781619" cy="1121664"/>
      </dsp:txXfrm>
    </dsp:sp>
    <dsp:sp modelId="{7E91F256-5129-4E72-A83B-F5DDBED03156}">
      <dsp:nvSpPr>
        <dsp:cNvPr id="0" name=""/>
        <dsp:cNvSpPr/>
      </dsp:nvSpPr>
      <dsp:spPr>
        <a:xfrm>
          <a:off x="3517572" y="1968276"/>
          <a:ext cx="1504005" cy="1504005"/>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DD6D7AF2-6C27-40BC-969C-F72EFE6B3922}">
      <dsp:nvSpPr>
        <dsp:cNvPr id="0" name=""/>
        <dsp:cNvSpPr/>
      </dsp:nvSpPr>
      <dsp:spPr>
        <a:xfrm>
          <a:off x="5133124" y="2648102"/>
          <a:ext cx="1781619" cy="125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u="none" kern="1200" dirty="0" smtClean="0"/>
            <a:t>Co-ordination</a:t>
          </a:r>
          <a:r>
            <a:rPr lang="en-US" sz="2200" b="1" i="1" u="none" kern="1200" dirty="0" smtClean="0"/>
            <a:t> </a:t>
          </a:r>
          <a:endParaRPr lang="en-MY" sz="2200" u="none" kern="1200" dirty="0"/>
        </a:p>
      </dsp:txBody>
      <dsp:txXfrm>
        <a:off x="5133124" y="2648102"/>
        <a:ext cx="1781619" cy="1253337"/>
      </dsp:txXfrm>
    </dsp:sp>
    <dsp:sp modelId="{78125A87-6607-4B4C-BDC4-BAFE046B941E}">
      <dsp:nvSpPr>
        <dsp:cNvPr id="0" name=""/>
        <dsp:cNvSpPr/>
      </dsp:nvSpPr>
      <dsp:spPr>
        <a:xfrm>
          <a:off x="3029397" y="2250643"/>
          <a:ext cx="1504005" cy="1504005"/>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FD3C14AA-31D4-45F9-8918-2DE4A3319D5A}">
      <dsp:nvSpPr>
        <dsp:cNvPr id="0" name=""/>
        <dsp:cNvSpPr/>
      </dsp:nvSpPr>
      <dsp:spPr>
        <a:xfrm>
          <a:off x="2841396" y="3852672"/>
          <a:ext cx="1880006" cy="10241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b="1" u="none" kern="1200" dirty="0" smtClean="0"/>
            <a:t>Transparency of rules &amp; regulations</a:t>
          </a:r>
          <a:endParaRPr lang="en-MY" sz="2200" u="none" kern="1200" dirty="0"/>
        </a:p>
      </dsp:txBody>
      <dsp:txXfrm>
        <a:off x="2841396" y="3852672"/>
        <a:ext cx="1880006" cy="1024128"/>
      </dsp:txXfrm>
    </dsp:sp>
    <dsp:sp modelId="{DBCAD56C-EF71-44F3-99E1-C565C6B8E3B2}">
      <dsp:nvSpPr>
        <dsp:cNvPr id="0" name=""/>
        <dsp:cNvSpPr/>
      </dsp:nvSpPr>
      <dsp:spPr>
        <a:xfrm>
          <a:off x="2541222" y="1968276"/>
          <a:ext cx="1504005" cy="1504005"/>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74C388D8-74E1-459B-8A97-7BAAC326335D}">
      <dsp:nvSpPr>
        <dsp:cNvPr id="0" name=""/>
        <dsp:cNvSpPr/>
      </dsp:nvSpPr>
      <dsp:spPr>
        <a:xfrm>
          <a:off x="648056" y="2648102"/>
          <a:ext cx="1781619" cy="125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u="none" kern="1200" dirty="0" smtClean="0"/>
            <a:t>Reliable information/ data</a:t>
          </a:r>
          <a:endParaRPr lang="en-MY" sz="2200" u="none" kern="1200" dirty="0"/>
        </a:p>
      </dsp:txBody>
      <dsp:txXfrm>
        <a:off x="648056" y="2648102"/>
        <a:ext cx="1781619" cy="1253337"/>
      </dsp:txXfrm>
    </dsp:sp>
    <dsp:sp modelId="{F1FB36C5-E45C-4262-ADF2-21828ACFBA46}">
      <dsp:nvSpPr>
        <dsp:cNvPr id="0" name=""/>
        <dsp:cNvSpPr/>
      </dsp:nvSpPr>
      <dsp:spPr>
        <a:xfrm>
          <a:off x="2541222" y="1404518"/>
          <a:ext cx="1504005" cy="150400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2BA1A89-0AFE-4C54-A351-5EBDC86706A3}">
      <dsp:nvSpPr>
        <dsp:cNvPr id="0" name=""/>
        <dsp:cNvSpPr/>
      </dsp:nvSpPr>
      <dsp:spPr>
        <a:xfrm>
          <a:off x="648056" y="975360"/>
          <a:ext cx="1781619" cy="12533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GB" sz="2200" b="1" u="none" kern="1200" dirty="0" smtClean="0"/>
            <a:t>Change In  Mind-set</a:t>
          </a:r>
          <a:endParaRPr lang="en-MY" sz="2200" u="none" kern="1200" dirty="0"/>
        </a:p>
      </dsp:txBody>
      <dsp:txXfrm>
        <a:off x="648056" y="975360"/>
        <a:ext cx="1781619" cy="12533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3DDC9-77FB-426F-8957-0880872FFE05}">
      <dsp:nvSpPr>
        <dsp:cNvPr id="0" name=""/>
        <dsp:cNvSpPr/>
      </dsp:nvSpPr>
      <dsp:spPr>
        <a:xfrm>
          <a:off x="216040" y="228210"/>
          <a:ext cx="7416791" cy="1427978"/>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8FD93-13FF-4939-97DD-F962AA3D1102}">
      <dsp:nvSpPr>
        <dsp:cNvPr id="0" name=""/>
        <dsp:cNvSpPr/>
      </dsp:nvSpPr>
      <dsp:spPr>
        <a:xfrm>
          <a:off x="237987" y="288032"/>
          <a:ext cx="1365351" cy="13083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0BF67-6027-4E99-B606-98925BAB7C3B}">
      <dsp:nvSpPr>
        <dsp:cNvPr id="0" name=""/>
        <dsp:cNvSpPr/>
      </dsp:nvSpPr>
      <dsp:spPr>
        <a:xfrm rot="10800000">
          <a:off x="237987" y="1728198"/>
          <a:ext cx="1365351" cy="230315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kern="1200" dirty="0" smtClean="0"/>
            <a:t>Focus on knowledge-intensive, high technology</a:t>
          </a:r>
          <a:endParaRPr lang="en-MY" sz="1500" kern="1200" dirty="0"/>
        </a:p>
      </dsp:txBody>
      <dsp:txXfrm rot="10800000">
        <a:off x="279976" y="1728198"/>
        <a:ext cx="1281373" cy="2261164"/>
      </dsp:txXfrm>
    </dsp:sp>
    <dsp:sp modelId="{DFB5AF60-87EE-4586-9284-3BEB4BB3EC00}">
      <dsp:nvSpPr>
        <dsp:cNvPr id="0" name=""/>
        <dsp:cNvSpPr/>
      </dsp:nvSpPr>
      <dsp:spPr>
        <a:xfrm>
          <a:off x="1739874" y="288032"/>
          <a:ext cx="1365351" cy="130833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96B98-0D8A-4ED9-ADCF-0C9655B1EE6A}">
      <dsp:nvSpPr>
        <dsp:cNvPr id="0" name=""/>
        <dsp:cNvSpPr/>
      </dsp:nvSpPr>
      <dsp:spPr>
        <a:xfrm rot="10800000">
          <a:off x="1739874" y="1728198"/>
          <a:ext cx="1365351" cy="230315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ms-MY" sz="1500" b="1" kern="1200" dirty="0" smtClean="0"/>
            <a:t>Focus on niche area (e.g. professional services, creative industry and oil and gas)</a:t>
          </a:r>
          <a:endParaRPr lang="en-MY" sz="1500" kern="1200" dirty="0"/>
        </a:p>
      </dsp:txBody>
      <dsp:txXfrm rot="10800000">
        <a:off x="1781863" y="1728198"/>
        <a:ext cx="1281373" cy="2261164"/>
      </dsp:txXfrm>
    </dsp:sp>
    <dsp:sp modelId="{36778B4B-3751-4FCF-953B-556F5EB9711F}">
      <dsp:nvSpPr>
        <dsp:cNvPr id="0" name=""/>
        <dsp:cNvSpPr/>
      </dsp:nvSpPr>
      <dsp:spPr>
        <a:xfrm>
          <a:off x="3241760" y="288032"/>
          <a:ext cx="1365351" cy="130833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9E079-84E0-4434-A23D-5C34FC985F5E}">
      <dsp:nvSpPr>
        <dsp:cNvPr id="0" name=""/>
        <dsp:cNvSpPr/>
      </dsp:nvSpPr>
      <dsp:spPr>
        <a:xfrm rot="10800000">
          <a:off x="3241760" y="1728198"/>
          <a:ext cx="1365351" cy="230315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kern="1200" dirty="0" smtClean="0"/>
            <a:t>As a regional hub for niche area in professional engineering services </a:t>
          </a:r>
          <a:endParaRPr lang="en-MY" sz="1500" kern="1200" dirty="0"/>
        </a:p>
      </dsp:txBody>
      <dsp:txXfrm rot="10800000">
        <a:off x="3283749" y="1728198"/>
        <a:ext cx="1281373" cy="2261164"/>
      </dsp:txXfrm>
    </dsp:sp>
    <dsp:sp modelId="{D9CAF052-764E-4237-98FE-8935DCF321E9}">
      <dsp:nvSpPr>
        <dsp:cNvPr id="0" name=""/>
        <dsp:cNvSpPr/>
      </dsp:nvSpPr>
      <dsp:spPr>
        <a:xfrm>
          <a:off x="4743646" y="288032"/>
          <a:ext cx="1365351" cy="1308334"/>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77697-1C66-44C2-AA92-6B146D0BF752}">
      <dsp:nvSpPr>
        <dsp:cNvPr id="0" name=""/>
        <dsp:cNvSpPr/>
      </dsp:nvSpPr>
      <dsp:spPr>
        <a:xfrm rot="10800000">
          <a:off x="4743646" y="1728198"/>
          <a:ext cx="1365351" cy="230315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kern="1200" dirty="0" smtClean="0"/>
            <a:t>Streamline governance and accelerate regulatory reform </a:t>
          </a:r>
          <a:endParaRPr lang="en-MY" sz="1500" kern="1200" dirty="0"/>
        </a:p>
      </dsp:txBody>
      <dsp:txXfrm rot="10800000">
        <a:off x="4785635" y="1728198"/>
        <a:ext cx="1281373" cy="2261164"/>
      </dsp:txXfrm>
    </dsp:sp>
    <dsp:sp modelId="{0CF3CAC9-4066-4F07-AE26-14D92CBA608A}">
      <dsp:nvSpPr>
        <dsp:cNvPr id="0" name=""/>
        <dsp:cNvSpPr/>
      </dsp:nvSpPr>
      <dsp:spPr>
        <a:xfrm>
          <a:off x="6245532" y="288032"/>
          <a:ext cx="1365351" cy="1308334"/>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1DBF8-8CA4-43C2-9CF7-3A909ECA711C}">
      <dsp:nvSpPr>
        <dsp:cNvPr id="0" name=""/>
        <dsp:cNvSpPr/>
      </dsp:nvSpPr>
      <dsp:spPr>
        <a:xfrm rot="10800000">
          <a:off x="6245532" y="1728198"/>
          <a:ext cx="1365351" cy="2303153"/>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kern="1200" dirty="0" smtClean="0"/>
            <a:t>Export ready services sub-sector for international market</a:t>
          </a:r>
          <a:endParaRPr lang="en-MY" sz="1500" kern="1200" dirty="0"/>
        </a:p>
      </dsp:txBody>
      <dsp:txXfrm rot="10800000">
        <a:off x="6287521" y="1728198"/>
        <a:ext cx="1281373" cy="226116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A4A1E8DC-E6FB-4320-B247-E2209BF79A59}" type="datetimeFigureOut">
              <a:rPr lang="en-MY" smtClean="0"/>
              <a:t>17/6/2014</a:t>
            </a:fld>
            <a:endParaRPr lang="en-MY"/>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21462225-2B72-476D-BEBC-8E388B0D24A5}" type="slidenum">
              <a:rPr lang="en-MY" smtClean="0"/>
              <a:t>‹#›</a:t>
            </a:fld>
            <a:endParaRPr lang="en-MY"/>
          </a:p>
        </p:txBody>
      </p:sp>
    </p:spTree>
    <p:extLst>
      <p:ext uri="{BB962C8B-B14F-4D97-AF65-F5344CB8AC3E}">
        <p14:creationId xmlns:p14="http://schemas.microsoft.com/office/powerpoint/2010/main" val="277556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57DCEC1-3267-430E-A3B8-02524A92DFA6}" type="datetimeFigureOut">
              <a:rPr lang="en-MY" smtClean="0"/>
              <a:t>17/6/2014</a:t>
            </a:fld>
            <a:endParaRPr lang="en-MY"/>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2D9FB3C-C80C-47DF-A48E-4C07E054E902}" type="slidenum">
              <a:rPr lang="en-MY" smtClean="0"/>
              <a:t>‹#›</a:t>
            </a:fld>
            <a:endParaRPr lang="en-MY"/>
          </a:p>
        </p:txBody>
      </p:sp>
    </p:spTree>
    <p:extLst>
      <p:ext uri="{BB962C8B-B14F-4D97-AF65-F5344CB8AC3E}">
        <p14:creationId xmlns:p14="http://schemas.microsoft.com/office/powerpoint/2010/main" val="392785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u="sng" dirty="0"/>
              <a:t>Slide 1</a:t>
            </a:r>
            <a:endParaRPr lang="en-MY" dirty="0"/>
          </a:p>
          <a:p>
            <a:pPr lvl="0"/>
            <a:r>
              <a:rPr lang="en-MY" dirty="0"/>
              <a:t>Thank the International Federation of Surveyors for the invitation to share some perspectives on relevant professional services in Malaysia</a:t>
            </a:r>
          </a:p>
          <a:p>
            <a:pPr lvl="0"/>
            <a:r>
              <a:rPr lang="en-MY" dirty="0"/>
              <a:t>Malaysia is in the midst of implementing its National Transformation Policy that includes the Economic Transformation Program, so it is apt to highlight the role that professional services play. </a:t>
            </a:r>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a:t>
            </a:fld>
            <a:endParaRPr lang="en-MY"/>
          </a:p>
        </p:txBody>
      </p:sp>
    </p:spTree>
    <p:extLst>
      <p:ext uri="{BB962C8B-B14F-4D97-AF65-F5344CB8AC3E}">
        <p14:creationId xmlns:p14="http://schemas.microsoft.com/office/powerpoint/2010/main" val="139868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National Transformation</a:t>
            </a:r>
            <a:r>
              <a:rPr lang="en-US" baseline="0" dirty="0" smtClean="0"/>
              <a:t> Policy launched in 2009 is represented by the strategies established in the 10</a:t>
            </a:r>
            <a:r>
              <a:rPr lang="en-US" baseline="30000" dirty="0" smtClean="0"/>
              <a:t>th</a:t>
            </a:r>
            <a:r>
              <a:rPr lang="en-US" baseline="0" dirty="0" smtClean="0"/>
              <a:t> Malaysia Plan that provide the basis for the 3 parallel transformation programs, towards a 1Malaysia aspiration if “People First, Performance Now”.</a:t>
            </a:r>
          </a:p>
          <a:p>
            <a:pPr marL="228600" indent="-228600">
              <a:buAutoNum type="arabicPeriod"/>
            </a:pPr>
            <a:r>
              <a:rPr lang="en-US" baseline="0" dirty="0" smtClean="0"/>
              <a:t>These building blocks provide the foundation of the New Economic Model – a model that promotes,</a:t>
            </a:r>
          </a:p>
          <a:p>
            <a:pPr marL="685800" lvl="1" indent="-228600">
              <a:buFont typeface="Arial" panose="020B0604020202020204" pitchFamily="34" charset="0"/>
              <a:buChar char="•"/>
            </a:pPr>
            <a:r>
              <a:rPr lang="en-US" baseline="0" dirty="0" smtClean="0"/>
              <a:t>Pushing Malaysia into the high-income nation grouping with a target of USD15,000 GNI per capita by 2020</a:t>
            </a:r>
          </a:p>
          <a:p>
            <a:pPr marL="685800" lvl="1" indent="-228600">
              <a:buFont typeface="Arial" panose="020B0604020202020204" pitchFamily="34" charset="0"/>
              <a:buChar char="•"/>
            </a:pPr>
            <a:r>
              <a:rPr lang="en-US" baseline="0" dirty="0" smtClean="0"/>
              <a:t>Meeting all present needs of the country without compromising future generations</a:t>
            </a:r>
          </a:p>
          <a:p>
            <a:pPr marL="685800" lvl="1" indent="-228600">
              <a:buFont typeface="Arial" panose="020B0604020202020204" pitchFamily="34" charset="0"/>
              <a:buChar char="•"/>
            </a:pPr>
            <a:r>
              <a:rPr lang="en-US" baseline="0" dirty="0" smtClean="0"/>
              <a:t>Enabling all communities to benefit from the wealth of the country</a:t>
            </a:r>
          </a:p>
          <a:p>
            <a:pPr marL="228600" lvl="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14</a:t>
            </a:fld>
            <a:endParaRPr lang="en-MY"/>
          </a:p>
        </p:txBody>
      </p:sp>
    </p:spTree>
    <p:extLst>
      <p:ext uri="{BB962C8B-B14F-4D97-AF65-F5344CB8AC3E}">
        <p14:creationId xmlns:p14="http://schemas.microsoft.com/office/powerpoint/2010/main" val="314237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MY" dirty="0"/>
              <a:t>The success stories, testimonials and references from </a:t>
            </a:r>
            <a:r>
              <a:rPr lang="en-MY" dirty="0" err="1"/>
              <a:t>InvestKL</a:t>
            </a:r>
            <a:r>
              <a:rPr lang="en-MY" dirty="0"/>
              <a:t> contacts.</a:t>
            </a:r>
          </a:p>
          <a:p>
            <a:pPr lvl="0"/>
            <a:endParaRPr lang="en-US" dirty="0" smtClean="0"/>
          </a:p>
          <a:p>
            <a:pPr lvl="0"/>
            <a:r>
              <a:rPr lang="en-US" dirty="0" smtClean="0"/>
              <a:t>As </a:t>
            </a:r>
            <a:r>
              <a:rPr lang="en-US" dirty="0"/>
              <a:t>the number of MNCs grows, the facilitation service required to ensure that these MNCs remains confident of their decision to set up their regional hub in Greater Kuala Lumpur become ever more critical.</a:t>
            </a:r>
            <a:endParaRPr lang="en-MY" dirty="0"/>
          </a:p>
          <a:p>
            <a:pPr lvl="0"/>
            <a:endParaRPr lang="en-US" dirty="0" smtClean="0"/>
          </a:p>
          <a:p>
            <a:pPr lvl="0"/>
            <a:r>
              <a:rPr lang="en-US" dirty="0" err="1" smtClean="0"/>
              <a:t>InvestKL’s</a:t>
            </a:r>
            <a:r>
              <a:rPr lang="en-US" dirty="0" smtClean="0"/>
              <a:t> </a:t>
            </a:r>
            <a:r>
              <a:rPr lang="en-US" dirty="0"/>
              <a:t>facilitation service focus on enhancing business efficiency, encouraging innovation activities (i.e. R&amp;D, IP creation) and ensuring the MNCs find the right talent for their regional hub.</a:t>
            </a:r>
            <a:endParaRPr lang="en-MY" dirty="0"/>
          </a:p>
          <a:p>
            <a:pPr marL="228600" lvl="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15</a:t>
            </a:fld>
            <a:endParaRPr lang="en-MY"/>
          </a:p>
        </p:txBody>
      </p:sp>
    </p:spTree>
    <p:extLst>
      <p:ext uri="{BB962C8B-B14F-4D97-AF65-F5344CB8AC3E}">
        <p14:creationId xmlns:p14="http://schemas.microsoft.com/office/powerpoint/2010/main" val="314237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Summary </a:t>
            </a:r>
            <a:r>
              <a:rPr lang="en-MY" dirty="0"/>
              <a:t>of </a:t>
            </a:r>
            <a:r>
              <a:rPr lang="en-MY" dirty="0" err="1"/>
              <a:t>InvestKL</a:t>
            </a:r>
            <a:r>
              <a:rPr lang="en-MY" dirty="0"/>
              <a:t> work in Greater Kuala Lumpur</a:t>
            </a:r>
          </a:p>
          <a:p>
            <a:pPr marL="228600" lvl="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16</a:t>
            </a:fld>
            <a:endParaRPr lang="en-MY"/>
          </a:p>
        </p:txBody>
      </p:sp>
    </p:spTree>
    <p:extLst>
      <p:ext uri="{BB962C8B-B14F-4D97-AF65-F5344CB8AC3E}">
        <p14:creationId xmlns:p14="http://schemas.microsoft.com/office/powerpoint/2010/main" val="314237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lvl="0" algn="just"/>
            <a:r>
              <a:rPr lang="en-MY" dirty="0"/>
              <a:t>Malaysian professional services, particularly in the engineering and related sector, have ventured internationally and participated in various projects across the globe.</a:t>
            </a:r>
          </a:p>
          <a:p>
            <a:pPr algn="just"/>
            <a:endParaRPr lang="en-MY" sz="1200" kern="1200" dirty="0" smtClean="0">
              <a:solidFill>
                <a:schemeClr val="tx1"/>
              </a:solidFill>
              <a:effectLst/>
              <a:latin typeface="+mn-lt"/>
              <a:ea typeface="+mn-ea"/>
              <a:cs typeface="+mn-cs"/>
            </a:endParaRPr>
          </a:p>
          <a:p>
            <a:pPr algn="just"/>
            <a:r>
              <a:rPr lang="en-MY" sz="1200" kern="1200" dirty="0" smtClean="0">
                <a:solidFill>
                  <a:schemeClr val="tx1"/>
                </a:solidFill>
                <a:effectLst/>
                <a:latin typeface="+mn-lt"/>
                <a:ea typeface="+mn-ea"/>
                <a:cs typeface="+mn-cs"/>
              </a:rPr>
              <a:t>Some Malaysian engineering companies that have ventured abroad:</a:t>
            </a:r>
          </a:p>
          <a:p>
            <a:pPr marL="171450" indent="-171450" algn="just">
              <a:buFont typeface="Arial" pitchFamily="34" charset="0"/>
              <a:buChar char="•"/>
            </a:pPr>
            <a:r>
              <a:rPr lang="en-MY" sz="1200" kern="1200" dirty="0" smtClean="0">
                <a:solidFill>
                  <a:schemeClr val="tx1"/>
                </a:solidFill>
                <a:effectLst/>
                <a:latin typeface="+mn-lt"/>
                <a:ea typeface="+mn-ea"/>
                <a:cs typeface="+mn-cs"/>
              </a:rPr>
              <a:t>LFE Corporation </a:t>
            </a:r>
            <a:r>
              <a:rPr lang="en-MY" sz="1200" kern="1200" dirty="0" err="1" smtClean="0">
                <a:solidFill>
                  <a:schemeClr val="tx1"/>
                </a:solidFill>
                <a:effectLst/>
                <a:latin typeface="+mn-lt"/>
                <a:ea typeface="+mn-ea"/>
                <a:cs typeface="+mn-cs"/>
              </a:rPr>
              <a:t>Berhad</a:t>
            </a:r>
            <a:r>
              <a:rPr lang="en-MY" sz="1200" kern="1200" dirty="0" smtClean="0">
                <a:solidFill>
                  <a:schemeClr val="tx1"/>
                </a:solidFill>
                <a:effectLst/>
                <a:latin typeface="+mn-lt"/>
                <a:ea typeface="+mn-ea"/>
                <a:cs typeface="+mn-cs"/>
              </a:rPr>
              <a:t>: China,</a:t>
            </a:r>
            <a:r>
              <a:rPr lang="en-MY" sz="1200" kern="1200" baseline="0" dirty="0" smtClean="0">
                <a:solidFill>
                  <a:schemeClr val="tx1"/>
                </a:solidFill>
                <a:effectLst/>
                <a:latin typeface="+mn-lt"/>
                <a:ea typeface="+mn-ea"/>
                <a:cs typeface="+mn-cs"/>
              </a:rPr>
              <a:t> </a:t>
            </a:r>
            <a:r>
              <a:rPr lang="en-MY" sz="1200" kern="1200" dirty="0" smtClean="0">
                <a:solidFill>
                  <a:schemeClr val="tx1"/>
                </a:solidFill>
                <a:effectLst/>
                <a:latin typeface="+mn-lt"/>
                <a:ea typeface="+mn-ea"/>
                <a:cs typeface="+mn-cs"/>
              </a:rPr>
              <a:t>Vietnam, Philippines, Qatar, UAE</a:t>
            </a:r>
          </a:p>
          <a:p>
            <a:pPr marL="171450" indent="-171450" algn="just">
              <a:buFont typeface="Arial" pitchFamily="34" charset="0"/>
              <a:buChar char="•"/>
            </a:pPr>
            <a:r>
              <a:rPr lang="en-MY" sz="1200" kern="1200" dirty="0" err="1" smtClean="0">
                <a:solidFill>
                  <a:schemeClr val="tx1"/>
                </a:solidFill>
                <a:effectLst/>
                <a:latin typeface="+mn-lt"/>
                <a:ea typeface="+mn-ea"/>
                <a:cs typeface="+mn-cs"/>
              </a:rPr>
              <a:t>Toprank</a:t>
            </a:r>
            <a:r>
              <a:rPr lang="en-MY" sz="1200" kern="1200" dirty="0" smtClean="0">
                <a:solidFill>
                  <a:schemeClr val="tx1"/>
                </a:solidFill>
                <a:effectLst/>
                <a:latin typeface="+mn-lt"/>
                <a:ea typeface="+mn-ea"/>
                <a:cs typeface="+mn-cs"/>
              </a:rPr>
              <a:t> Corporation: Vietnam</a:t>
            </a:r>
            <a:endParaRPr lang="en-MY" dirty="0" smtClean="0">
              <a:effectLst/>
            </a:endParaRPr>
          </a:p>
          <a:p>
            <a:pPr algn="just"/>
            <a:endParaRPr lang="en-MY" dirty="0"/>
          </a:p>
        </p:txBody>
      </p:sp>
      <p:sp>
        <p:nvSpPr>
          <p:cNvPr id="4" name="Slide Number Placeholder 3"/>
          <p:cNvSpPr>
            <a:spLocks noGrp="1"/>
          </p:cNvSpPr>
          <p:nvPr>
            <p:ph type="sldNum" sz="quarter" idx="10"/>
          </p:nvPr>
        </p:nvSpPr>
        <p:spPr/>
        <p:txBody>
          <a:bodyPr/>
          <a:lstStyle/>
          <a:p>
            <a:fld id="{2D3E9A88-33B5-44E4-8F03-5A1E1E1F87A5}" type="slidenum">
              <a:rPr lang="en-MY" smtClean="0"/>
              <a:pPr/>
              <a:t>17</a:t>
            </a:fld>
            <a:endParaRPr lang="en-MY"/>
          </a:p>
        </p:txBody>
      </p:sp>
    </p:spTree>
    <p:extLst>
      <p:ext uri="{BB962C8B-B14F-4D97-AF65-F5344CB8AC3E}">
        <p14:creationId xmlns:p14="http://schemas.microsoft.com/office/powerpoint/2010/main" val="309502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MY" dirty="0"/>
              <a:t>These are some of the more established and prominent professional services in Malaysia</a:t>
            </a:r>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19</a:t>
            </a:fld>
            <a:endParaRPr lang="en-MY"/>
          </a:p>
        </p:txBody>
      </p:sp>
    </p:spTree>
    <p:extLst>
      <p:ext uri="{BB962C8B-B14F-4D97-AF65-F5344CB8AC3E}">
        <p14:creationId xmlns:p14="http://schemas.microsoft.com/office/powerpoint/2010/main" val="373601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MY" dirty="0"/>
              <a:t>Professional services in Malaysia have always played an intermediary role within various sectors. </a:t>
            </a:r>
          </a:p>
          <a:p>
            <a:pPr lvl="0"/>
            <a:endParaRPr lang="en-MY" dirty="0" smtClean="0"/>
          </a:p>
          <a:p>
            <a:pPr lvl="0"/>
            <a:r>
              <a:rPr lang="en-MY" dirty="0" smtClean="0"/>
              <a:t>These </a:t>
            </a:r>
            <a:r>
              <a:rPr lang="en-MY" dirty="0"/>
              <a:t>include wholesale &amp; retail, education, insurance &amp; banks, and communications.</a:t>
            </a:r>
          </a:p>
          <a:p>
            <a:pPr lvl="0"/>
            <a:endParaRPr lang="en-MY" dirty="0" smtClean="0"/>
          </a:p>
          <a:p>
            <a:pPr lvl="0"/>
            <a:r>
              <a:rPr lang="en-MY" dirty="0" smtClean="0"/>
              <a:t>In </a:t>
            </a:r>
            <a:r>
              <a:rPr lang="en-MY" dirty="0"/>
              <a:t>2010 alone, professional services generated a total output of close to RM5 billion.</a:t>
            </a:r>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20</a:t>
            </a:fld>
            <a:endParaRPr lang="en-MY"/>
          </a:p>
        </p:txBody>
      </p:sp>
    </p:spTree>
    <p:extLst>
      <p:ext uri="{BB962C8B-B14F-4D97-AF65-F5344CB8AC3E}">
        <p14:creationId xmlns:p14="http://schemas.microsoft.com/office/powerpoint/2010/main" val="167705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(Describe common characteristics as depicted in each quadrant)</a:t>
            </a:r>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21</a:t>
            </a:fld>
            <a:endParaRPr lang="en-MY"/>
          </a:p>
        </p:txBody>
      </p:sp>
    </p:spTree>
    <p:extLst>
      <p:ext uri="{BB962C8B-B14F-4D97-AF65-F5344CB8AC3E}">
        <p14:creationId xmlns:p14="http://schemas.microsoft.com/office/powerpoint/2010/main" val="309961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Major industry trends in professional services</a:t>
            </a:r>
            <a:endParaRPr lang="en-MY" sz="1050" dirty="0"/>
          </a:p>
          <a:p>
            <a:pPr lvl="0"/>
            <a:endParaRPr lang="en-MY" dirty="0" smtClean="0"/>
          </a:p>
          <a:p>
            <a:pPr lvl="0"/>
            <a:r>
              <a:rPr lang="en-MY" dirty="0" smtClean="0"/>
              <a:t>Multi-disciplinary </a:t>
            </a:r>
            <a:r>
              <a:rPr lang="en-MY" dirty="0"/>
              <a:t>practices – address global demand for integrated solution, especially true for construction-related services (such as engineering).</a:t>
            </a:r>
            <a:endParaRPr lang="en-MY" sz="1050" dirty="0"/>
          </a:p>
          <a:p>
            <a:pPr lvl="0"/>
            <a:endParaRPr lang="en-MY" dirty="0" smtClean="0"/>
          </a:p>
          <a:p>
            <a:pPr lvl="0"/>
            <a:r>
              <a:rPr lang="en-MY" dirty="0" smtClean="0"/>
              <a:t>Outsourcing/Off-shoring </a:t>
            </a:r>
            <a:r>
              <a:rPr lang="en-MY" dirty="0"/>
              <a:t>- Developed countries remain responsible for three quarters of service exports, but there is a growing trend towards the outsourcing of services, such as call-centres and software development, to developing countries.</a:t>
            </a:r>
            <a:endParaRPr lang="en-MY" sz="1050" dirty="0"/>
          </a:p>
          <a:p>
            <a:pPr lvl="0"/>
            <a:endParaRPr lang="en-MY" dirty="0" smtClean="0"/>
          </a:p>
          <a:p>
            <a:pPr lvl="0"/>
            <a:r>
              <a:rPr lang="en-MY" dirty="0" smtClean="0"/>
              <a:t>M&amp;A </a:t>
            </a:r>
            <a:r>
              <a:rPr lang="en-MY" dirty="0"/>
              <a:t>and JV – examples in 2013 alone, </a:t>
            </a:r>
            <a:endParaRPr lang="en-MY" sz="1050" dirty="0"/>
          </a:p>
          <a:p>
            <a:pPr marL="171450" indent="-171450">
              <a:buFont typeface="Arial" pitchFamily="34" charset="0"/>
              <a:buChar char="•"/>
            </a:pPr>
            <a:r>
              <a:rPr lang="en-MY" dirty="0"/>
              <a:t>Accenture acquired </a:t>
            </a:r>
            <a:r>
              <a:rPr lang="en-MY" dirty="0" err="1"/>
              <a:t>Procurian</a:t>
            </a:r>
            <a:r>
              <a:rPr lang="en-MY" dirty="0"/>
              <a:t> </a:t>
            </a:r>
            <a:r>
              <a:rPr lang="en-MY" dirty="0" err="1"/>
              <a:t>Inc</a:t>
            </a:r>
            <a:r>
              <a:rPr lang="en-MY" dirty="0"/>
              <a:t> (procurement business process solutions company); </a:t>
            </a:r>
            <a:endParaRPr lang="en-MY" sz="1050" dirty="0"/>
          </a:p>
          <a:p>
            <a:pPr marL="171450" indent="-171450">
              <a:buFont typeface="Arial" pitchFamily="34" charset="0"/>
              <a:buChar char="•"/>
            </a:pPr>
            <a:r>
              <a:rPr lang="en-MY" dirty="0"/>
              <a:t>BDO merged with PKF (UK) </a:t>
            </a:r>
            <a:endParaRPr lang="en-MY" sz="1050" dirty="0"/>
          </a:p>
          <a:p>
            <a:pPr marL="171450" indent="-171450">
              <a:buFont typeface="Arial" pitchFamily="34" charset="0"/>
              <a:buChar char="•"/>
            </a:pPr>
            <a:r>
              <a:rPr lang="en-MY" dirty="0"/>
              <a:t>Accountancy and business advisory firm, BDO LLP, has today announced that its merger with PKF (UK) LLP has completed. From today, the firm will operate as one, under the BDO brand and as part of BDO’s international network, the largest global accountancy organisation aimed at the mid-market, with revenues of over $6bn operating in 138 countries worldwide.</a:t>
            </a:r>
            <a:endParaRPr lang="en-MY" sz="1100" dirty="0"/>
          </a:p>
          <a:p>
            <a:pPr marL="171450" indent="-171450">
              <a:buFont typeface="Arial" pitchFamily="34" charset="0"/>
              <a:buChar char="•"/>
            </a:pPr>
            <a:r>
              <a:rPr lang="en-MY" dirty="0"/>
              <a:t>The merged firm is a leading accountancy and business advisory firm generating revenues approaching £400million. It boasts a transformed regional network, employing 3,500 people across 24 UK locations</a:t>
            </a:r>
            <a:endParaRPr lang="en-MY" sz="1100" dirty="0"/>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22</a:t>
            </a:fld>
            <a:endParaRPr lang="en-MY"/>
          </a:p>
        </p:txBody>
      </p:sp>
    </p:spTree>
    <p:extLst>
      <p:ext uri="{BB962C8B-B14F-4D97-AF65-F5344CB8AC3E}">
        <p14:creationId xmlns:p14="http://schemas.microsoft.com/office/powerpoint/2010/main" val="246124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(Describe the challenges in development and coordination of the services sector in Malaysia)</a:t>
            </a:r>
            <a:endParaRPr lang="en-MY" sz="1050" dirty="0"/>
          </a:p>
          <a:p>
            <a:r>
              <a:rPr lang="en-MY" dirty="0"/>
              <a:t> </a:t>
            </a:r>
            <a:endParaRPr lang="en-MY" sz="1050" dirty="0"/>
          </a:p>
          <a:p>
            <a:r>
              <a:rPr lang="en-US" dirty="0"/>
              <a:t>Particularly for services </a:t>
            </a:r>
            <a:r>
              <a:rPr lang="en-US" dirty="0" err="1"/>
              <a:t>liberalisation</a:t>
            </a:r>
            <a:r>
              <a:rPr lang="en-US" dirty="0"/>
              <a:t>, some of the issues and challenges on include:</a:t>
            </a:r>
            <a:endParaRPr lang="en-MY" sz="1050" dirty="0"/>
          </a:p>
          <a:p>
            <a:pPr marL="171450" lvl="0" indent="-171450">
              <a:buFont typeface="Arial" pitchFamily="34" charset="0"/>
              <a:buChar char="•"/>
            </a:pPr>
            <a:r>
              <a:rPr lang="en-US" dirty="0"/>
              <a:t>Industries are not prepared to make higher commitments.</a:t>
            </a:r>
            <a:endParaRPr lang="en-MY" sz="1050" dirty="0"/>
          </a:p>
          <a:p>
            <a:pPr marL="171450" lvl="0" indent="-171450">
              <a:buFont typeface="Arial" pitchFamily="34" charset="0"/>
              <a:buChar char="•"/>
            </a:pPr>
            <a:r>
              <a:rPr lang="en-US" dirty="0"/>
              <a:t>Most stakeholders in the services sectors are not fully aware of the impact of services </a:t>
            </a:r>
            <a:r>
              <a:rPr lang="en-US" dirty="0" err="1"/>
              <a:t>liberalisation</a:t>
            </a:r>
            <a:r>
              <a:rPr lang="en-US" dirty="0"/>
              <a:t>.</a:t>
            </a:r>
            <a:endParaRPr lang="en-MY" sz="1050" dirty="0"/>
          </a:p>
          <a:p>
            <a:pPr marL="171450" lvl="0" indent="-171450">
              <a:buFont typeface="Arial" pitchFamily="34" charset="0"/>
              <a:buChar char="•"/>
            </a:pPr>
            <a:r>
              <a:rPr lang="en-US" dirty="0"/>
              <a:t>Acts and Regulations governing business and professionals services require review. </a:t>
            </a:r>
            <a:endParaRPr lang="en-MY" sz="1050" dirty="0"/>
          </a:p>
          <a:p>
            <a:pPr marL="171450" lvl="0" indent="-171450">
              <a:buFont typeface="Arial" pitchFamily="34" charset="0"/>
              <a:buChar char="•"/>
            </a:pPr>
            <a:r>
              <a:rPr lang="en-US" dirty="0"/>
              <a:t>Ministries/Agencies/State authority to identify domestic regulations that inhibit potential foreign investments and business opportunities.</a:t>
            </a:r>
            <a:endParaRPr lang="en-MY" sz="1050" dirty="0"/>
          </a:p>
          <a:p>
            <a:pPr marL="171450" lvl="0" indent="-171450">
              <a:buFont typeface="Arial" pitchFamily="34" charset="0"/>
              <a:buChar char="•"/>
            </a:pPr>
            <a:r>
              <a:rPr lang="en-US" dirty="0"/>
              <a:t>Need for greater co-ordination in the development of this sector, especially in enhancing capacity for export and take advantage of opportunities </a:t>
            </a:r>
            <a:r>
              <a:rPr lang="en-US" dirty="0" smtClean="0"/>
              <a:t>overseas.</a:t>
            </a:r>
          </a:p>
          <a:p>
            <a:pPr marL="171450" lvl="0" indent="-171450">
              <a:buFont typeface="Arial" pitchFamily="34" charset="0"/>
              <a:buChar char="•"/>
            </a:pPr>
            <a:r>
              <a:rPr lang="en-US" dirty="0" smtClean="0"/>
              <a:t>Need </a:t>
            </a:r>
            <a:r>
              <a:rPr lang="en-US" dirty="0"/>
              <a:t>to review existing rules and regulation to be consistent with Malaysia’s commitments under WTO, AFAS and </a:t>
            </a:r>
            <a:r>
              <a:rPr lang="en-US" dirty="0" smtClean="0"/>
              <a:t>FTAs</a:t>
            </a:r>
          </a:p>
          <a:p>
            <a:pPr marL="171450" lvl="0" indent="-171450">
              <a:buFont typeface="Arial" pitchFamily="34" charset="0"/>
              <a:buChar char="•"/>
            </a:pPr>
            <a:r>
              <a:rPr lang="en-US" dirty="0" smtClean="0"/>
              <a:t>Mechanism </a:t>
            </a:r>
            <a:r>
              <a:rPr lang="en-US" dirty="0"/>
              <a:t>to enhance data collection. (GDP contribution, trade, investments, services index </a:t>
            </a:r>
            <a:r>
              <a:rPr lang="en-US" dirty="0" err="1" smtClean="0"/>
              <a:t>etc</a:t>
            </a:r>
            <a:r>
              <a:rPr lang="en-US" dirty="0" smtClean="0"/>
              <a:t>)</a:t>
            </a:r>
          </a:p>
          <a:p>
            <a:pPr marL="171450" lvl="0" indent="-171450">
              <a:buFont typeface="Arial" pitchFamily="34" charset="0"/>
              <a:buChar char="•"/>
            </a:pPr>
            <a:r>
              <a:rPr lang="en-GB" dirty="0" smtClean="0"/>
              <a:t>Mind-set </a:t>
            </a:r>
            <a:r>
              <a:rPr lang="en-GB" dirty="0"/>
              <a:t>change required in the public sector to look at the services sector as a business.</a:t>
            </a:r>
            <a:endParaRPr lang="en-MY" sz="1050" dirty="0"/>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23</a:t>
            </a:fld>
            <a:endParaRPr lang="en-MY"/>
          </a:p>
        </p:txBody>
      </p:sp>
    </p:spTree>
    <p:extLst>
      <p:ext uri="{BB962C8B-B14F-4D97-AF65-F5344CB8AC3E}">
        <p14:creationId xmlns:p14="http://schemas.microsoft.com/office/powerpoint/2010/main" val="1279288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(Describe way-forward in each column)</a:t>
            </a:r>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24</a:t>
            </a:fld>
            <a:endParaRPr lang="en-MY"/>
          </a:p>
        </p:txBody>
      </p:sp>
    </p:spTree>
    <p:extLst>
      <p:ext uri="{BB962C8B-B14F-4D97-AF65-F5344CB8AC3E}">
        <p14:creationId xmlns:p14="http://schemas.microsoft.com/office/powerpoint/2010/main" val="187544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u="sng" dirty="0"/>
              <a:t>Slide 2</a:t>
            </a:r>
            <a:endParaRPr lang="en-MY" dirty="0"/>
          </a:p>
          <a:p>
            <a:pPr lvl="0"/>
            <a:r>
              <a:rPr lang="en-MY" dirty="0"/>
              <a:t>(In introducing the table of contents) Let’s look at the New Economic Model, and how it incorporates sustainability in economic growth</a:t>
            </a:r>
          </a:p>
          <a:p>
            <a:pPr lvl="0"/>
            <a:r>
              <a:rPr lang="en-MY" dirty="0"/>
              <a:t>Introduce SRIs and discuss the growth of professional services sector in Malaysia</a:t>
            </a:r>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2</a:t>
            </a:fld>
            <a:endParaRPr lang="en-MY"/>
          </a:p>
        </p:txBody>
      </p:sp>
    </p:spTree>
    <p:extLst>
      <p:ext uri="{BB962C8B-B14F-4D97-AF65-F5344CB8AC3E}">
        <p14:creationId xmlns:p14="http://schemas.microsoft.com/office/powerpoint/2010/main" val="202421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42D9FB3C-C80C-47DF-A48E-4C07E054E902}" type="slidenum">
              <a:rPr lang="en-MY" smtClean="0"/>
              <a:t>25</a:t>
            </a:fld>
            <a:endParaRPr lang="en-MY"/>
          </a:p>
        </p:txBody>
      </p:sp>
    </p:spTree>
    <p:extLst>
      <p:ext uri="{BB962C8B-B14F-4D97-AF65-F5344CB8AC3E}">
        <p14:creationId xmlns:p14="http://schemas.microsoft.com/office/powerpoint/2010/main" val="288464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u="sng" dirty="0"/>
              <a:t>Slide 2</a:t>
            </a:r>
            <a:endParaRPr lang="en-MY" dirty="0"/>
          </a:p>
          <a:p>
            <a:pPr lvl="0"/>
            <a:r>
              <a:rPr lang="en-MY" dirty="0"/>
              <a:t>(In introducing the table of contents) Let’s look at the New Economic Model, and how it incorporates sustainability in economic growth</a:t>
            </a:r>
          </a:p>
          <a:p>
            <a:pPr lvl="0"/>
            <a:r>
              <a:rPr lang="en-MY" dirty="0"/>
              <a:t>Introduce SRIs and discuss the growth of professional services sector in Malaysia</a:t>
            </a:r>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3</a:t>
            </a:fld>
            <a:endParaRPr lang="en-MY"/>
          </a:p>
        </p:txBody>
      </p:sp>
    </p:spTree>
    <p:extLst>
      <p:ext uri="{BB962C8B-B14F-4D97-AF65-F5344CB8AC3E}">
        <p14:creationId xmlns:p14="http://schemas.microsoft.com/office/powerpoint/2010/main" val="20242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MY" dirty="0"/>
              <a:t>MITI’s role is development of the services sector.</a:t>
            </a:r>
          </a:p>
          <a:p>
            <a:pPr lvl="0"/>
            <a:endParaRPr lang="en-MY" dirty="0" smtClean="0"/>
          </a:p>
          <a:p>
            <a:pPr lvl="0"/>
            <a:r>
              <a:rPr lang="en-MY" dirty="0" smtClean="0"/>
              <a:t>Main </a:t>
            </a:r>
            <a:r>
              <a:rPr lang="en-MY" dirty="0"/>
              <a:t>roles in coordinating the Malaysia Services Development Council (MSDC)</a:t>
            </a:r>
          </a:p>
          <a:p>
            <a:pPr lvl="0"/>
            <a:endParaRPr lang="en-MY" dirty="0" smtClean="0"/>
          </a:p>
          <a:p>
            <a:pPr lvl="0"/>
            <a:r>
              <a:rPr lang="en-MY" dirty="0" smtClean="0"/>
              <a:t>Work </a:t>
            </a:r>
            <a:r>
              <a:rPr lang="en-MY" dirty="0"/>
              <a:t>towards preparing for the 11</a:t>
            </a:r>
            <a:r>
              <a:rPr lang="en-MY" baseline="30000" dirty="0"/>
              <a:t>th</a:t>
            </a:r>
            <a:r>
              <a:rPr lang="en-MY" dirty="0"/>
              <a:t> Malaysia Plan (2016-2020) focusing on Professional Services.</a:t>
            </a:r>
          </a:p>
          <a:p>
            <a:pPr lvl="0"/>
            <a:endParaRPr lang="en-MY" dirty="0" smtClean="0"/>
          </a:p>
          <a:p>
            <a:pPr lvl="0"/>
            <a:r>
              <a:rPr lang="en-MY" dirty="0" smtClean="0"/>
              <a:t>Other </a:t>
            </a:r>
            <a:r>
              <a:rPr lang="en-MY" dirty="0"/>
              <a:t>policy and development work include liberalisation and policy development through FTAs, RTA and MRAs for market access for services sector as well as the autonomous liberalisation of the services sector.</a:t>
            </a:r>
          </a:p>
          <a:p>
            <a:pPr marL="228600" lvl="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8</a:t>
            </a:fld>
            <a:endParaRPr lang="en-MY"/>
          </a:p>
        </p:txBody>
      </p:sp>
    </p:spTree>
    <p:extLst>
      <p:ext uri="{BB962C8B-B14F-4D97-AF65-F5344CB8AC3E}">
        <p14:creationId xmlns:p14="http://schemas.microsoft.com/office/powerpoint/2010/main" val="314237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u="sng" dirty="0"/>
              <a:t>Slide 3</a:t>
            </a:r>
            <a:endParaRPr lang="en-MY" sz="1050" dirty="0"/>
          </a:p>
          <a:p>
            <a:pPr lvl="0"/>
            <a:r>
              <a:rPr lang="en-US" dirty="0"/>
              <a:t>The National Transformation Policy launched in 2009 is represented by the strategies established in the 10</a:t>
            </a:r>
            <a:r>
              <a:rPr lang="en-US" baseline="30000" dirty="0"/>
              <a:t>th</a:t>
            </a:r>
            <a:r>
              <a:rPr lang="en-US" dirty="0"/>
              <a:t> Malaysia Plan that provide the basis for the 3 parallel transformation programs, towards a 1Malaysia aspiration of “People First, Performance Now”.</a:t>
            </a:r>
            <a:endParaRPr lang="en-MY" sz="1050" dirty="0"/>
          </a:p>
          <a:p>
            <a:pPr lvl="0"/>
            <a:r>
              <a:rPr lang="en-US" dirty="0"/>
              <a:t>These building blocks provide the foundation of the New Economic Model – a model that promotes,</a:t>
            </a:r>
            <a:endParaRPr lang="en-MY" sz="1050" dirty="0"/>
          </a:p>
          <a:p>
            <a:pPr marL="171450" indent="-171450">
              <a:buFont typeface="Arial" pitchFamily="34" charset="0"/>
              <a:buChar char="•"/>
            </a:pPr>
            <a:r>
              <a:rPr lang="en-US" dirty="0"/>
              <a:t>Pushing Malaysia into the high-income nation grouping with a target of USD15,000 GNI per capita by 2020</a:t>
            </a:r>
            <a:endParaRPr lang="en-MY" sz="1050" dirty="0"/>
          </a:p>
          <a:p>
            <a:pPr marL="171450" indent="-171450">
              <a:buFont typeface="Arial" pitchFamily="34" charset="0"/>
              <a:buChar char="•"/>
            </a:pPr>
            <a:r>
              <a:rPr lang="en-US" dirty="0"/>
              <a:t>Meeting all present needs of the country without compromising future generations</a:t>
            </a:r>
            <a:endParaRPr lang="en-MY" sz="1050" dirty="0"/>
          </a:p>
          <a:p>
            <a:pPr marL="171450" indent="-171450">
              <a:buFont typeface="Arial" pitchFamily="34" charset="0"/>
              <a:buChar char="•"/>
            </a:pPr>
            <a:r>
              <a:rPr lang="en-US" dirty="0"/>
              <a:t>Enabling all communities to benefit from the wealth of the country</a:t>
            </a:r>
            <a:endParaRPr lang="en-MY" sz="1050" dirty="0"/>
          </a:p>
          <a:p>
            <a:pPr marL="228600" lvl="0" indent="-228600">
              <a:buFont typeface="+mj-lt"/>
              <a:buAutoNum type="arabicPeriod"/>
            </a:pPr>
            <a:endParaRPr lang="en-US" dirty="0"/>
          </a:p>
          <a:p>
            <a:pPr marL="228600" lvl="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9</a:t>
            </a:fld>
            <a:endParaRPr lang="en-MY"/>
          </a:p>
        </p:txBody>
      </p:sp>
    </p:spTree>
    <p:extLst>
      <p:ext uri="{BB962C8B-B14F-4D97-AF65-F5344CB8AC3E}">
        <p14:creationId xmlns:p14="http://schemas.microsoft.com/office/powerpoint/2010/main" val="314237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Our target for GNI is based on the</a:t>
            </a:r>
            <a:r>
              <a:rPr lang="en-US" baseline="0" dirty="0" smtClean="0"/>
              <a:t> World Bank’s GNI per capita threshold for a high-income economy of US$12,276, and takes into account the organization’s historical global inflation benchmark figure of 2% until 2020</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As at the end of 2013, a total of 196 projects have been created under ETP, that generated RM219 billion worth of committed investments. These are expected to contribute RM143 </a:t>
            </a:r>
            <a:r>
              <a:rPr lang="en-US" baseline="0" dirty="0" err="1" smtClean="0"/>
              <a:t>bil</a:t>
            </a:r>
            <a:r>
              <a:rPr lang="en-US" baseline="0" dirty="0" smtClean="0"/>
              <a:t> in GNI, and create more than 430,000 jobs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10</a:t>
            </a:fld>
            <a:endParaRPr lang="en-MY"/>
          </a:p>
        </p:txBody>
      </p:sp>
    </p:spTree>
    <p:extLst>
      <p:ext uri="{BB962C8B-B14F-4D97-AF65-F5344CB8AC3E}">
        <p14:creationId xmlns:p14="http://schemas.microsoft.com/office/powerpoint/2010/main" val="33540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ETP was launched with 6 key “enablers”, dubbed the Strategic</a:t>
            </a:r>
            <a:r>
              <a:rPr lang="en-US" baseline="0" dirty="0" smtClean="0"/>
              <a:t> Reform Initiatives</a:t>
            </a:r>
          </a:p>
          <a:p>
            <a:pPr marL="228600" indent="-228600">
              <a:buFont typeface="+mj-lt"/>
              <a:buAutoNum type="arabicPeriod"/>
            </a:pPr>
            <a:r>
              <a:rPr lang="en-US" baseline="0" dirty="0" smtClean="0"/>
              <a:t>One of the SRIs that directly supports sustainable economic growth is the SRI on “Competition, Standards &amp; Liberalization”</a:t>
            </a:r>
            <a:endParaRPr lang="en-US" dirty="0" smtClean="0"/>
          </a:p>
          <a:p>
            <a:pPr marL="228600" indent="-228600">
              <a:buFont typeface="+mj-lt"/>
              <a:buAutoNum type="arabicPeriod"/>
            </a:pPr>
            <a:r>
              <a:rPr lang="en-US" dirty="0" smtClean="0"/>
              <a:t>Malaysia embarked on a second package of autonomous liberalization of its service</a:t>
            </a:r>
            <a:r>
              <a:rPr lang="en-US" baseline="0" dirty="0" smtClean="0"/>
              <a:t> sector involving 18 sub-sectors, of which 15 are now opened for greater foreign participation.</a:t>
            </a:r>
          </a:p>
          <a:p>
            <a:pPr marL="228600" indent="-228600">
              <a:buFont typeface="+mj-lt"/>
              <a:buAutoNum type="arabicPeriod"/>
            </a:pPr>
            <a:r>
              <a:rPr lang="en-US" baseline="0" dirty="0" smtClean="0"/>
              <a:t>These measures are expected to enhance FDIs &amp; promote a more conducive and competitive environment for the services sector</a:t>
            </a:r>
          </a:p>
          <a:p>
            <a:pPr marL="22860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11</a:t>
            </a:fld>
            <a:endParaRPr lang="en-MY"/>
          </a:p>
        </p:txBody>
      </p:sp>
    </p:spTree>
    <p:extLst>
      <p:ext uri="{BB962C8B-B14F-4D97-AF65-F5344CB8AC3E}">
        <p14:creationId xmlns:p14="http://schemas.microsoft.com/office/powerpoint/2010/main" val="198942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MY" dirty="0"/>
              <a:t>The success stories, testimonials and references from </a:t>
            </a:r>
            <a:r>
              <a:rPr lang="en-MY" dirty="0" err="1"/>
              <a:t>InvestKL</a:t>
            </a:r>
            <a:r>
              <a:rPr lang="en-MY" dirty="0"/>
              <a:t> contacts.</a:t>
            </a:r>
          </a:p>
          <a:p>
            <a:pPr lvl="0"/>
            <a:endParaRPr lang="en-US" dirty="0"/>
          </a:p>
          <a:p>
            <a:pPr lvl="0"/>
            <a:r>
              <a:rPr lang="en-US" dirty="0"/>
              <a:t>As the number of MNCs grows, the facilitation service required to ensure that these MNCs remains confident of their decision to set up their regional hub in Greater Kuala Lumpur become ever more critical.</a:t>
            </a:r>
            <a:endParaRPr lang="en-MY" dirty="0"/>
          </a:p>
          <a:p>
            <a:pPr lvl="0"/>
            <a:endParaRPr lang="en-US" dirty="0"/>
          </a:p>
          <a:p>
            <a:pPr lvl="0"/>
            <a:r>
              <a:rPr lang="en-US" dirty="0" err="1"/>
              <a:t>InvestKL’s</a:t>
            </a:r>
            <a:r>
              <a:rPr lang="en-US" dirty="0"/>
              <a:t> facilitation service focus on enhancing business efficiency, encouraging innovation activities (i.e. R&amp;D, IP creation) and ensuring the MNCs find the right talent for their regional hub.</a:t>
            </a:r>
            <a:endParaRPr lang="en-MY" dirty="0"/>
          </a:p>
          <a:p>
            <a:pPr marL="228600" lvl="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12</a:t>
            </a:fld>
            <a:endParaRPr lang="en-MY"/>
          </a:p>
        </p:txBody>
      </p:sp>
    </p:spTree>
    <p:extLst>
      <p:ext uri="{BB962C8B-B14F-4D97-AF65-F5344CB8AC3E}">
        <p14:creationId xmlns:p14="http://schemas.microsoft.com/office/powerpoint/2010/main" val="314237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National Transformation</a:t>
            </a:r>
            <a:r>
              <a:rPr lang="en-US" baseline="0" dirty="0" smtClean="0"/>
              <a:t> Policy launched in 2009 is represented by the strategies established in the 10</a:t>
            </a:r>
            <a:r>
              <a:rPr lang="en-US" baseline="30000" dirty="0" smtClean="0"/>
              <a:t>th</a:t>
            </a:r>
            <a:r>
              <a:rPr lang="en-US" baseline="0" dirty="0" smtClean="0"/>
              <a:t> Malaysia Plan that provide the basis for the 3 parallel transformation programs, towards a 1Malaysia aspiration if “People First, Performance Now”.</a:t>
            </a:r>
          </a:p>
          <a:p>
            <a:pPr marL="228600" indent="-228600">
              <a:buAutoNum type="arabicPeriod"/>
            </a:pPr>
            <a:r>
              <a:rPr lang="en-US" baseline="0" dirty="0" smtClean="0"/>
              <a:t>These building blocks provide the foundation of the New Economic Model – a model that promotes,</a:t>
            </a:r>
          </a:p>
          <a:p>
            <a:pPr marL="685800" lvl="1" indent="-228600">
              <a:buFont typeface="Arial" panose="020B0604020202020204" pitchFamily="34" charset="0"/>
              <a:buChar char="•"/>
            </a:pPr>
            <a:r>
              <a:rPr lang="en-US" baseline="0" dirty="0" smtClean="0"/>
              <a:t>Pushing Malaysia into the high-income nation grouping with a target of USD15,000 GNI per capita by 2020</a:t>
            </a:r>
          </a:p>
          <a:p>
            <a:pPr marL="685800" lvl="1" indent="-228600">
              <a:buFont typeface="Arial" panose="020B0604020202020204" pitchFamily="34" charset="0"/>
              <a:buChar char="•"/>
            </a:pPr>
            <a:r>
              <a:rPr lang="en-US" baseline="0" dirty="0" smtClean="0"/>
              <a:t>Meeting all present needs of the country without compromising future generations</a:t>
            </a:r>
          </a:p>
          <a:p>
            <a:pPr marL="685800" lvl="1" indent="-228600">
              <a:buFont typeface="Arial" panose="020B0604020202020204" pitchFamily="34" charset="0"/>
              <a:buChar char="•"/>
            </a:pPr>
            <a:r>
              <a:rPr lang="en-US" baseline="0" dirty="0" smtClean="0"/>
              <a:t>Enabling all communities to benefit from the wealth of the country</a:t>
            </a:r>
          </a:p>
          <a:p>
            <a:pPr marL="228600" lvl="0" indent="-228600">
              <a:buFont typeface="+mj-lt"/>
              <a:buAutoNum type="arabicPeriod"/>
            </a:pPr>
            <a:endParaRPr lang="en-MY" dirty="0"/>
          </a:p>
        </p:txBody>
      </p:sp>
      <p:sp>
        <p:nvSpPr>
          <p:cNvPr id="4" name="Slide Number Placeholder 3"/>
          <p:cNvSpPr>
            <a:spLocks noGrp="1"/>
          </p:cNvSpPr>
          <p:nvPr>
            <p:ph type="sldNum" sz="quarter" idx="10"/>
          </p:nvPr>
        </p:nvSpPr>
        <p:spPr/>
        <p:txBody>
          <a:bodyPr/>
          <a:lstStyle/>
          <a:p>
            <a:fld id="{42D9FB3C-C80C-47DF-A48E-4C07E054E902}" type="slidenum">
              <a:rPr lang="en-MY" smtClean="0"/>
              <a:t>13</a:t>
            </a:fld>
            <a:endParaRPr lang="en-MY"/>
          </a:p>
        </p:txBody>
      </p:sp>
    </p:spTree>
    <p:extLst>
      <p:ext uri="{BB962C8B-B14F-4D97-AF65-F5344CB8AC3E}">
        <p14:creationId xmlns:p14="http://schemas.microsoft.com/office/powerpoint/2010/main" val="314237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229863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970190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370540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1">
                <a:solidFill>
                  <a:srgbClr val="C00000"/>
                </a:solidFill>
              </a:defRPr>
            </a:lvl1pPr>
          </a:lstStyle>
          <a:p>
            <a:r>
              <a:rPr lang="en-US" dirty="0" smtClean="0"/>
              <a:t>Click to edit Master title style</a:t>
            </a:r>
            <a:endParaRPr lang="en-MY" dirty="0"/>
          </a:p>
        </p:txBody>
      </p:sp>
      <p:sp>
        <p:nvSpPr>
          <p:cNvPr id="3" name="Content Placeholder 2"/>
          <p:cNvSpPr>
            <a:spLocks noGrp="1"/>
          </p:cNvSpPr>
          <p:nvPr>
            <p:ph idx="1"/>
          </p:nvPr>
        </p:nvSpPr>
        <p:spPr/>
        <p:txBody>
          <a:bodyPr>
            <a:normAutofit/>
          </a:bodyPr>
          <a:lstStyle>
            <a:lvl1pPr>
              <a:defRPr sz="2800"/>
            </a:lvl1pPr>
            <a:lvl2pPr marL="742950" indent="-285750">
              <a:buSzPct val="60000"/>
              <a:buFont typeface="Courier New" pitchFamily="49" charset="0"/>
              <a:buChar char="o"/>
              <a:defRPr sz="2400"/>
            </a:lvl2pPr>
            <a:lvl3pPr marL="1143000" indent="-228600">
              <a:buFont typeface="Wingdings" pitchFamily="2" charset="2"/>
              <a:buChar cha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9EAC65C-972B-4C3A-AB8B-19DF15F3D8C5}" type="slidenum">
              <a:rPr lang="en-MY" smtClean="0"/>
              <a:t>‹#›</a:t>
            </a:fld>
            <a:endParaRPr lang="en-MY" dirty="0"/>
          </a:p>
        </p:txBody>
      </p:sp>
      <p:pic>
        <p:nvPicPr>
          <p:cNvPr id="7" name="Picture 2" descr="https://encrypted-tbn2.gstatic.com/images?q=tbn:ANd9GcSM2ub9ofUbfaoL5VERft7loQcO3uiyCDjeuH0K9BD8fGdehor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2400" y="0"/>
            <a:ext cx="971600" cy="9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6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4663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295878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367239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406072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149149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319216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9EAC65C-972B-4C3A-AB8B-19DF15F3D8C5}" type="slidenum">
              <a:rPr lang="en-MY" smtClean="0"/>
              <a:t>‹#›</a:t>
            </a:fld>
            <a:endParaRPr lang="en-MY"/>
          </a:p>
        </p:txBody>
      </p:sp>
    </p:spTree>
    <p:extLst>
      <p:ext uri="{BB962C8B-B14F-4D97-AF65-F5344CB8AC3E}">
        <p14:creationId xmlns:p14="http://schemas.microsoft.com/office/powerpoint/2010/main" val="389867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AC65C-972B-4C3A-AB8B-19DF15F3D8C5}" type="slidenum">
              <a:rPr lang="en-MY" smtClean="0"/>
              <a:t>‹#›</a:t>
            </a:fld>
            <a:endParaRPr lang="en-MY"/>
          </a:p>
        </p:txBody>
      </p:sp>
    </p:spTree>
    <p:extLst>
      <p:ext uri="{BB962C8B-B14F-4D97-AF65-F5344CB8AC3E}">
        <p14:creationId xmlns:p14="http://schemas.microsoft.com/office/powerpoint/2010/main" val="308129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9055"/>
            <a:ext cx="7772400" cy="1470025"/>
          </a:xfrm>
        </p:spPr>
        <p:txBody>
          <a:bodyPr>
            <a:normAutofit fontScale="90000"/>
          </a:bodyPr>
          <a:lstStyle/>
          <a:p>
            <a:r>
              <a:rPr lang="en-US" sz="3200" dirty="0" smtClean="0"/>
              <a:t>Sustainable Economic Growth through Development in Professional Services Sub-Sectors</a:t>
            </a:r>
            <a:endParaRPr lang="en-MY" sz="3200" dirty="0"/>
          </a:p>
        </p:txBody>
      </p:sp>
      <p:sp>
        <p:nvSpPr>
          <p:cNvPr id="3" name="Subtitle 2"/>
          <p:cNvSpPr>
            <a:spLocks noGrp="1"/>
          </p:cNvSpPr>
          <p:nvPr>
            <p:ph type="subTitle" idx="1"/>
          </p:nvPr>
        </p:nvSpPr>
        <p:spPr>
          <a:xfrm>
            <a:off x="1371600" y="4725144"/>
            <a:ext cx="6400800" cy="936104"/>
          </a:xfrm>
        </p:spPr>
        <p:txBody>
          <a:bodyPr>
            <a:normAutofit fontScale="77500" lnSpcReduction="20000"/>
          </a:bodyPr>
          <a:lstStyle/>
          <a:p>
            <a:r>
              <a:rPr lang="en-US" sz="3100" i="1" dirty="0" smtClean="0"/>
              <a:t>YB. </a:t>
            </a:r>
            <a:r>
              <a:rPr lang="en-US" sz="3100" i="1" dirty="0" err="1" smtClean="0"/>
              <a:t>Dato</a:t>
            </a:r>
            <a:r>
              <a:rPr lang="en-US" sz="3100" i="1" dirty="0" smtClean="0"/>
              <a:t>’ Sri </a:t>
            </a:r>
            <a:r>
              <a:rPr lang="en-US" sz="3100" i="1" dirty="0" err="1" smtClean="0"/>
              <a:t>Mustapa</a:t>
            </a:r>
            <a:r>
              <a:rPr lang="en-US" sz="3100" i="1" dirty="0" smtClean="0"/>
              <a:t> Mohamed</a:t>
            </a:r>
          </a:p>
          <a:p>
            <a:r>
              <a:rPr lang="en-US" sz="2600" i="1" dirty="0" smtClean="0"/>
              <a:t>Minister of International Trade and Industry, Malaysia</a:t>
            </a:r>
            <a:endParaRPr lang="en-US" i="1" dirty="0" smtClean="0"/>
          </a:p>
          <a:p>
            <a:r>
              <a:rPr lang="en-US" sz="1600" dirty="0" smtClean="0"/>
              <a:t> 17</a:t>
            </a:r>
            <a:r>
              <a:rPr lang="en-US" sz="1600" baseline="30000" dirty="0" smtClean="0"/>
              <a:t>th</a:t>
            </a:r>
            <a:r>
              <a:rPr lang="en-US" sz="1600" dirty="0" smtClean="0"/>
              <a:t> June 2014</a:t>
            </a:r>
            <a:endParaRPr lang="en-MY" sz="1600" dirty="0"/>
          </a:p>
        </p:txBody>
      </p:sp>
      <p:pic>
        <p:nvPicPr>
          <p:cNvPr id="1026" name="Picture 2" descr="https://encrypted-tbn2.gstatic.com/images?q=tbn:ANd9GcSM2ub9ofUbfaoL5VERft7loQcO3uiyCDjeuH0K9BD8fGdeho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152" y="980728"/>
            <a:ext cx="1541413" cy="154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87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229600" cy="1143000"/>
          </a:xfrm>
        </p:spPr>
        <p:txBody>
          <a:bodyPr/>
          <a:lstStyle/>
          <a:p>
            <a:r>
              <a:rPr lang="en-US" dirty="0" smtClean="0"/>
              <a:t>Sustainable Economic Growth…</a:t>
            </a:r>
            <a:br>
              <a:rPr lang="en-US" dirty="0" smtClean="0"/>
            </a:br>
            <a:r>
              <a:rPr lang="en-US" sz="2400" dirty="0" smtClean="0"/>
              <a:t>through Economic Transformation Program (ETP)</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10</a:t>
            </a:fld>
            <a:endParaRPr lang="en-MY"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93826"/>
            <a:ext cx="7521649" cy="414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971600" y="1124744"/>
            <a:ext cx="7056784" cy="1440160"/>
            <a:chOff x="827584" y="980728"/>
            <a:chExt cx="7056784" cy="1440160"/>
          </a:xfrm>
        </p:grpSpPr>
        <p:sp>
          <p:nvSpPr>
            <p:cNvPr id="5" name="Right Arrow 4"/>
            <p:cNvSpPr/>
            <p:nvPr/>
          </p:nvSpPr>
          <p:spPr>
            <a:xfrm>
              <a:off x="1043608" y="1124744"/>
              <a:ext cx="1512168" cy="1174189"/>
            </a:xfrm>
            <a:prstGeom prst="rightArrow">
              <a:avLst>
                <a:gd name="adj1" fmla="val 593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Goals of ETP</a:t>
              </a:r>
              <a:endParaRPr lang="en-MY" b="1" dirty="0"/>
            </a:p>
          </p:txBody>
        </p:sp>
        <p:sp>
          <p:nvSpPr>
            <p:cNvPr id="6" name="Rounded Rectangle 5"/>
            <p:cNvSpPr/>
            <p:nvPr/>
          </p:nvSpPr>
          <p:spPr>
            <a:xfrm>
              <a:off x="2915816" y="1232755"/>
              <a:ext cx="1368152" cy="95816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Raise GNI per capita US$15,000</a:t>
              </a:r>
              <a:endParaRPr lang="en-MY" dirty="0">
                <a:solidFill>
                  <a:schemeClr val="tx1"/>
                </a:solidFill>
              </a:endParaRPr>
            </a:p>
          </p:txBody>
        </p:sp>
        <p:sp>
          <p:nvSpPr>
            <p:cNvPr id="8" name="Rounded Rectangle 7"/>
            <p:cNvSpPr/>
            <p:nvPr/>
          </p:nvSpPr>
          <p:spPr>
            <a:xfrm>
              <a:off x="4644008" y="1242670"/>
              <a:ext cx="1368152" cy="95816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Create 3.3 mil jobs</a:t>
              </a:r>
              <a:endParaRPr lang="en-MY" dirty="0">
                <a:solidFill>
                  <a:schemeClr val="tx1"/>
                </a:solidFill>
              </a:endParaRPr>
            </a:p>
          </p:txBody>
        </p:sp>
        <p:sp>
          <p:nvSpPr>
            <p:cNvPr id="9" name="Rounded Rectangle 8"/>
            <p:cNvSpPr/>
            <p:nvPr/>
          </p:nvSpPr>
          <p:spPr>
            <a:xfrm>
              <a:off x="6372200" y="1232754"/>
              <a:ext cx="1368152" cy="95816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Secure US$444 </a:t>
              </a:r>
              <a:r>
                <a:rPr lang="en-US" dirty="0" err="1" smtClean="0">
                  <a:solidFill>
                    <a:schemeClr val="tx1"/>
                  </a:solidFill>
                </a:rPr>
                <a:t>bil</a:t>
              </a:r>
              <a:r>
                <a:rPr lang="en-US" dirty="0" smtClean="0">
                  <a:solidFill>
                    <a:schemeClr val="tx1"/>
                  </a:solidFill>
                </a:rPr>
                <a:t> investment</a:t>
              </a:r>
              <a:endParaRPr lang="en-MY" dirty="0">
                <a:solidFill>
                  <a:schemeClr val="tx1"/>
                </a:solidFill>
              </a:endParaRPr>
            </a:p>
          </p:txBody>
        </p:sp>
        <p:sp>
          <p:nvSpPr>
            <p:cNvPr id="10" name="Rectangle 9"/>
            <p:cNvSpPr/>
            <p:nvPr/>
          </p:nvSpPr>
          <p:spPr>
            <a:xfrm>
              <a:off x="827584" y="980728"/>
              <a:ext cx="705678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Tree>
    <p:extLst>
      <p:ext uri="{BB962C8B-B14F-4D97-AF65-F5344CB8AC3E}">
        <p14:creationId xmlns:p14="http://schemas.microsoft.com/office/powerpoint/2010/main" val="279651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Strategic Reform Initiatives as Enablers…</a:t>
            </a:r>
            <a:br>
              <a:rPr lang="en-US" dirty="0" smtClean="0"/>
            </a:br>
            <a:r>
              <a:rPr lang="en-US" sz="2400" dirty="0" smtClean="0"/>
              <a:t>to ensure competitiveness</a:t>
            </a:r>
            <a:endParaRPr lang="en-MY" dirty="0"/>
          </a:p>
        </p:txBody>
      </p:sp>
      <p:sp>
        <p:nvSpPr>
          <p:cNvPr id="3" name="Content Placeholder 2"/>
          <p:cNvSpPr>
            <a:spLocks noGrp="1"/>
          </p:cNvSpPr>
          <p:nvPr>
            <p:ph idx="1"/>
          </p:nvPr>
        </p:nvSpPr>
        <p:spPr>
          <a:xfrm>
            <a:off x="4644008" y="1441661"/>
            <a:ext cx="3960440" cy="2995451"/>
          </a:xfrm>
        </p:spPr>
        <p:txBody>
          <a:bodyPr>
            <a:normAutofit/>
          </a:bodyPr>
          <a:lstStyle/>
          <a:p>
            <a:r>
              <a:rPr lang="en-US" sz="2000" dirty="0" err="1" smtClean="0"/>
              <a:t>Liberalisation</a:t>
            </a:r>
            <a:r>
              <a:rPr lang="en-US" sz="2000" dirty="0" smtClean="0"/>
              <a:t> </a:t>
            </a:r>
            <a:r>
              <a:rPr lang="en-US" sz="2000" dirty="0" smtClean="0"/>
              <a:t>of sub-sectors – up to 100% foreign equity participation will be allowed</a:t>
            </a:r>
          </a:p>
          <a:p>
            <a:r>
              <a:rPr lang="en-US" sz="2000" dirty="0" smtClean="0"/>
              <a:t>45 sub-sectors for </a:t>
            </a:r>
            <a:r>
              <a:rPr lang="en-US" sz="2000" dirty="0" err="1" smtClean="0"/>
              <a:t>liberalisation</a:t>
            </a:r>
            <a:r>
              <a:rPr lang="en-US" sz="2000" dirty="0" smtClean="0"/>
              <a:t> – among them; accounting / taxation, international schools, medical specialist, private university, </a:t>
            </a:r>
            <a:r>
              <a:rPr lang="en-US" sz="2000" dirty="0" err="1" smtClean="0"/>
              <a:t>telco</a:t>
            </a:r>
            <a:r>
              <a:rPr lang="en-US" sz="2000" dirty="0" smtClean="0"/>
              <a:t> NFP &amp; NSP</a:t>
            </a:r>
            <a:endParaRPr lang="en-MY" sz="2000" dirty="0"/>
          </a:p>
        </p:txBody>
      </p:sp>
      <p:sp>
        <p:nvSpPr>
          <p:cNvPr id="4" name="Slide Number Placeholder 3"/>
          <p:cNvSpPr>
            <a:spLocks noGrp="1"/>
          </p:cNvSpPr>
          <p:nvPr>
            <p:ph type="sldNum" sz="quarter" idx="12"/>
          </p:nvPr>
        </p:nvSpPr>
        <p:spPr/>
        <p:txBody>
          <a:bodyPr/>
          <a:lstStyle/>
          <a:p>
            <a:fld id="{C9EAC65C-972B-4C3A-AB8B-19DF15F3D8C5}" type="slidenum">
              <a:rPr lang="en-MY" smtClean="0"/>
              <a:t>11</a:t>
            </a:fld>
            <a:endParaRPr lang="en-MY" dirty="0"/>
          </a:p>
        </p:txBody>
      </p:sp>
      <p:sp>
        <p:nvSpPr>
          <p:cNvPr id="5" name="Rounded Rectangle 4"/>
          <p:cNvSpPr/>
          <p:nvPr/>
        </p:nvSpPr>
        <p:spPr>
          <a:xfrm>
            <a:off x="2358080" y="1496573"/>
            <a:ext cx="1656184" cy="8640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Competition, Standards &amp; Liberalization</a:t>
            </a:r>
            <a:endParaRPr lang="en-MY" sz="1600" b="1" dirty="0">
              <a:solidFill>
                <a:srgbClr val="000000"/>
              </a:solidFill>
            </a:endParaRPr>
          </a:p>
        </p:txBody>
      </p:sp>
      <p:sp>
        <p:nvSpPr>
          <p:cNvPr id="6" name="Rounded Rectangle 5"/>
          <p:cNvSpPr/>
          <p:nvPr/>
        </p:nvSpPr>
        <p:spPr>
          <a:xfrm>
            <a:off x="547733" y="1496930"/>
            <a:ext cx="1656184" cy="8640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Human </a:t>
            </a:r>
            <a:r>
              <a:rPr lang="en-US" sz="1600" dirty="0">
                <a:solidFill>
                  <a:srgbClr val="000000"/>
                </a:solidFill>
              </a:rPr>
              <a:t>C</a:t>
            </a:r>
            <a:r>
              <a:rPr lang="en-US" sz="1600" dirty="0" smtClean="0">
                <a:solidFill>
                  <a:srgbClr val="000000"/>
                </a:solidFill>
              </a:rPr>
              <a:t>apital Development</a:t>
            </a:r>
            <a:endParaRPr lang="en-MY" sz="1600" dirty="0">
              <a:solidFill>
                <a:srgbClr val="000000"/>
              </a:solidFill>
            </a:endParaRPr>
          </a:p>
        </p:txBody>
      </p:sp>
      <p:sp>
        <p:nvSpPr>
          <p:cNvPr id="7" name="Rounded Rectangle 6"/>
          <p:cNvSpPr/>
          <p:nvPr/>
        </p:nvSpPr>
        <p:spPr>
          <a:xfrm>
            <a:off x="556832" y="2492896"/>
            <a:ext cx="1656184" cy="8640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Public Finance Reform</a:t>
            </a:r>
            <a:endParaRPr lang="en-MY" sz="1600" dirty="0">
              <a:solidFill>
                <a:srgbClr val="000000"/>
              </a:solidFill>
            </a:endParaRPr>
          </a:p>
        </p:txBody>
      </p:sp>
      <p:sp>
        <p:nvSpPr>
          <p:cNvPr id="8" name="Rounded Rectangle 7"/>
          <p:cNvSpPr/>
          <p:nvPr/>
        </p:nvSpPr>
        <p:spPr>
          <a:xfrm>
            <a:off x="2363796" y="3500257"/>
            <a:ext cx="1656184" cy="8640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Public Service Delivery</a:t>
            </a:r>
            <a:endParaRPr lang="en-MY" sz="1600" dirty="0">
              <a:solidFill>
                <a:srgbClr val="000000"/>
              </a:solidFill>
            </a:endParaRPr>
          </a:p>
        </p:txBody>
      </p:sp>
      <p:sp>
        <p:nvSpPr>
          <p:cNvPr id="9" name="Rounded Rectangle 8"/>
          <p:cNvSpPr/>
          <p:nvPr/>
        </p:nvSpPr>
        <p:spPr>
          <a:xfrm>
            <a:off x="2363796" y="2492896"/>
            <a:ext cx="1656184" cy="8640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Narrowing Disparity</a:t>
            </a:r>
            <a:endParaRPr lang="en-MY" sz="1600" dirty="0">
              <a:solidFill>
                <a:srgbClr val="000000"/>
              </a:solidFill>
            </a:endParaRPr>
          </a:p>
        </p:txBody>
      </p:sp>
      <p:sp>
        <p:nvSpPr>
          <p:cNvPr id="10" name="Rounded Rectangle 9"/>
          <p:cNvSpPr/>
          <p:nvPr/>
        </p:nvSpPr>
        <p:spPr>
          <a:xfrm>
            <a:off x="539552" y="3501008"/>
            <a:ext cx="1656184" cy="8640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Reducing Government’s Role in Business</a:t>
            </a:r>
            <a:endParaRPr lang="en-MY" sz="1600" dirty="0">
              <a:solidFill>
                <a:srgbClr val="000000"/>
              </a:solidFill>
            </a:endParaRPr>
          </a:p>
        </p:txBody>
      </p:sp>
      <p:sp>
        <p:nvSpPr>
          <p:cNvPr id="11" name="Rectangle 10"/>
          <p:cNvSpPr/>
          <p:nvPr/>
        </p:nvSpPr>
        <p:spPr>
          <a:xfrm>
            <a:off x="395536" y="1412776"/>
            <a:ext cx="3744416" cy="30243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ight Arrow 11"/>
          <p:cNvSpPr/>
          <p:nvPr/>
        </p:nvSpPr>
        <p:spPr>
          <a:xfrm>
            <a:off x="3923928" y="1700808"/>
            <a:ext cx="648072" cy="4320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TextBox 12"/>
          <p:cNvSpPr txBox="1"/>
          <p:nvPr/>
        </p:nvSpPr>
        <p:spPr>
          <a:xfrm>
            <a:off x="899593" y="5157192"/>
            <a:ext cx="7200800" cy="830997"/>
          </a:xfrm>
          <a:prstGeom prst="rect">
            <a:avLst/>
          </a:prstGeom>
          <a:noFill/>
        </p:spPr>
        <p:txBody>
          <a:bodyPr wrap="square" rtlCol="0">
            <a:spAutoFit/>
          </a:bodyPr>
          <a:lstStyle/>
          <a:p>
            <a:pPr algn="ctr"/>
            <a:r>
              <a:rPr lang="en-US" sz="2400" dirty="0" smtClean="0"/>
              <a:t>“Services sector remains an important engine to growth, therefore, has to be competitive and resilient..”</a:t>
            </a:r>
            <a:endParaRPr lang="en-MY" sz="2400" dirty="0"/>
          </a:p>
        </p:txBody>
      </p:sp>
      <p:sp>
        <p:nvSpPr>
          <p:cNvPr id="14" name="TextBox 13"/>
          <p:cNvSpPr txBox="1"/>
          <p:nvPr/>
        </p:nvSpPr>
        <p:spPr>
          <a:xfrm>
            <a:off x="35496" y="6464369"/>
            <a:ext cx="2191177" cy="276999"/>
          </a:xfrm>
          <a:prstGeom prst="rect">
            <a:avLst/>
          </a:prstGeom>
          <a:noFill/>
        </p:spPr>
        <p:txBody>
          <a:bodyPr wrap="none" rtlCol="0">
            <a:spAutoFit/>
          </a:bodyPr>
          <a:lstStyle/>
          <a:p>
            <a:r>
              <a:rPr lang="en-US" sz="1200" i="1" u="sng" dirty="0" smtClean="0"/>
              <a:t>Source</a:t>
            </a:r>
            <a:r>
              <a:rPr lang="en-US" sz="1200" dirty="0" smtClean="0"/>
              <a:t>: ETP Annual Report 2013</a:t>
            </a:r>
            <a:endParaRPr lang="en-MY" sz="1200" dirty="0"/>
          </a:p>
        </p:txBody>
      </p:sp>
      <p:sp>
        <p:nvSpPr>
          <p:cNvPr id="15" name="TextBox 14"/>
          <p:cNvSpPr txBox="1"/>
          <p:nvPr/>
        </p:nvSpPr>
        <p:spPr>
          <a:xfrm>
            <a:off x="323528" y="4499828"/>
            <a:ext cx="3912738" cy="400110"/>
          </a:xfrm>
          <a:prstGeom prst="rect">
            <a:avLst/>
          </a:prstGeom>
          <a:noFill/>
        </p:spPr>
        <p:txBody>
          <a:bodyPr wrap="none" rtlCol="0">
            <a:spAutoFit/>
          </a:bodyPr>
          <a:lstStyle/>
          <a:p>
            <a:r>
              <a:rPr lang="en-US" sz="2000" b="1" i="1" dirty="0" smtClean="0">
                <a:solidFill>
                  <a:srgbClr val="C00000"/>
                </a:solidFill>
              </a:rPr>
              <a:t>6 Strategic Reform Initiatives (SRIs)</a:t>
            </a:r>
            <a:endParaRPr lang="en-MY" sz="2000" b="1" i="1" dirty="0">
              <a:solidFill>
                <a:srgbClr val="C00000"/>
              </a:solidFill>
            </a:endParaRPr>
          </a:p>
        </p:txBody>
      </p:sp>
    </p:spTree>
    <p:extLst>
      <p:ext uri="{BB962C8B-B14F-4D97-AF65-F5344CB8AC3E}">
        <p14:creationId xmlns:p14="http://schemas.microsoft.com/office/powerpoint/2010/main" val="242606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EAC65C-972B-4C3A-AB8B-19DF15F3D8C5}" type="slidenum">
              <a:rPr lang="en-MY" smtClean="0"/>
              <a:t>12</a:t>
            </a:fld>
            <a:endParaRPr lang="en-MY" dirty="0"/>
          </a:p>
        </p:txBody>
      </p:sp>
      <p:sp>
        <p:nvSpPr>
          <p:cNvPr id="12" name="TextBox 11"/>
          <p:cNvSpPr txBox="1"/>
          <p:nvPr/>
        </p:nvSpPr>
        <p:spPr>
          <a:xfrm>
            <a:off x="35496" y="6464369"/>
            <a:ext cx="1192634" cy="276999"/>
          </a:xfrm>
          <a:prstGeom prst="rect">
            <a:avLst/>
          </a:prstGeom>
          <a:noFill/>
        </p:spPr>
        <p:txBody>
          <a:bodyPr wrap="none" rtlCol="0">
            <a:spAutoFit/>
          </a:bodyPr>
          <a:lstStyle/>
          <a:p>
            <a:r>
              <a:rPr lang="en-US" sz="1200" i="1" u="sng" dirty="0" smtClean="0"/>
              <a:t>Source</a:t>
            </a:r>
            <a:r>
              <a:rPr lang="en-US" sz="1200" dirty="0" smtClean="0"/>
              <a:t>: </a:t>
            </a:r>
            <a:r>
              <a:rPr lang="en-US" sz="1200" dirty="0" err="1" smtClean="0"/>
              <a:t>InvestKL</a:t>
            </a:r>
            <a:endParaRPr lang="en-MY" sz="1200" dirty="0"/>
          </a:p>
        </p:txBody>
      </p:sp>
      <p:sp>
        <p:nvSpPr>
          <p:cNvPr id="14" name="Title 1"/>
          <p:cNvSpPr txBox="1">
            <a:spLocks/>
          </p:cNvSpPr>
          <p:nvPr/>
        </p:nvSpPr>
        <p:spPr>
          <a:xfrm>
            <a:off x="251520" y="4046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i="1" kern="1200">
                <a:solidFill>
                  <a:srgbClr val="C00000"/>
                </a:solidFill>
                <a:latin typeface="+mj-lt"/>
                <a:ea typeface="+mj-ea"/>
                <a:cs typeface="+mj-cs"/>
              </a:defRPr>
            </a:lvl1pPr>
          </a:lstStyle>
          <a:p>
            <a:r>
              <a:rPr lang="en-US" sz="3000" dirty="0" smtClean="0"/>
              <a:t>Success stories, testimonials and references …</a:t>
            </a:r>
            <a:endParaRPr lang="en-MY" sz="3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3807178" cy="37613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Content Placeholder 2"/>
          <p:cNvSpPr>
            <a:spLocks noGrp="1"/>
          </p:cNvSpPr>
          <p:nvPr>
            <p:ph idx="1"/>
          </p:nvPr>
        </p:nvSpPr>
        <p:spPr>
          <a:xfrm>
            <a:off x="4644008" y="2348880"/>
            <a:ext cx="3960440" cy="2995451"/>
          </a:xfrm>
        </p:spPr>
        <p:txBody>
          <a:bodyPr>
            <a:normAutofit/>
          </a:bodyPr>
          <a:lstStyle/>
          <a:p>
            <a:r>
              <a:rPr lang="en-US" sz="2000" dirty="0" err="1" smtClean="0"/>
              <a:t>xxxxx</a:t>
            </a:r>
            <a:endParaRPr lang="en-US" sz="2000" dirty="0" smtClean="0"/>
          </a:p>
          <a:p>
            <a:r>
              <a:rPr lang="en-US" sz="2000" dirty="0" err="1" smtClean="0"/>
              <a:t>Xxxxx</a:t>
            </a:r>
            <a:endParaRPr lang="en-US" sz="2000" dirty="0" smtClean="0"/>
          </a:p>
          <a:p>
            <a:r>
              <a:rPr lang="en-US" sz="2000" dirty="0" err="1" smtClean="0"/>
              <a:t>xxxxx</a:t>
            </a:r>
            <a:endParaRPr lang="en-MY" sz="2000" dirty="0"/>
          </a:p>
        </p:txBody>
      </p:sp>
      <p:sp>
        <p:nvSpPr>
          <p:cNvPr id="15" name="Content Placeholder 2"/>
          <p:cNvSpPr txBox="1">
            <a:spLocks/>
          </p:cNvSpPr>
          <p:nvPr/>
        </p:nvSpPr>
        <p:spPr>
          <a:xfrm>
            <a:off x="4139952" y="1547664"/>
            <a:ext cx="4608512" cy="4588755"/>
          </a:xfrm>
          <a:prstGeom prst="rect">
            <a:avLst/>
          </a:prstGeom>
          <a:solidFill>
            <a:schemeClr val="accent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SzPct val="60000"/>
              <a:buFont typeface="Courier New"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solidFill>
                <a:schemeClr val="bg1"/>
              </a:solidFill>
            </a:endParaRPr>
          </a:p>
          <a:p>
            <a:endParaRPr lang="en-MY" sz="2000" dirty="0">
              <a:solidFill>
                <a:schemeClr val="bg1"/>
              </a:solidFill>
            </a:endParaRPr>
          </a:p>
        </p:txBody>
      </p:sp>
      <p:sp>
        <p:nvSpPr>
          <p:cNvPr id="9" name="TextBox 8"/>
          <p:cNvSpPr txBox="1"/>
          <p:nvPr/>
        </p:nvSpPr>
        <p:spPr>
          <a:xfrm>
            <a:off x="4211960" y="1700808"/>
            <a:ext cx="4248472" cy="4401205"/>
          </a:xfrm>
          <a:prstGeom prst="rect">
            <a:avLst/>
          </a:prstGeom>
          <a:noFill/>
        </p:spPr>
        <p:txBody>
          <a:bodyPr wrap="square" rtlCol="0">
            <a:spAutoFit/>
          </a:bodyPr>
          <a:lstStyle/>
          <a:p>
            <a:pPr algn="ctr"/>
            <a:r>
              <a:rPr lang="en-US" sz="2000" b="1" dirty="0" smtClean="0">
                <a:solidFill>
                  <a:schemeClr val="bg1"/>
                </a:solidFill>
                <a:latin typeface="Arial Black" pitchFamily="34" charset="0"/>
              </a:rPr>
              <a:t>KUALA LUMPUR AS REGIONAL HEADQUARTERS</a:t>
            </a:r>
          </a:p>
          <a:p>
            <a:pPr algn="ctr"/>
            <a:endParaRPr lang="en-US" sz="1000" b="1" dirty="0" smtClean="0">
              <a:solidFill>
                <a:schemeClr val="bg1"/>
              </a:solidFill>
              <a:latin typeface="Arial Black" pitchFamily="34" charset="0"/>
            </a:endParaRPr>
          </a:p>
          <a:p>
            <a:pPr marL="285750" indent="-285750" algn="just">
              <a:buFont typeface="Arial" pitchFamily="34" charset="0"/>
              <a:buChar char="•"/>
            </a:pPr>
            <a:r>
              <a:rPr lang="en-US" sz="2000" dirty="0" smtClean="0">
                <a:solidFill>
                  <a:schemeClr val="bg1"/>
                </a:solidFill>
              </a:rPr>
              <a:t>27 global companies to set up regional headquarters in Kuala Lumpur (such as Schlumberger, Vale, IBM, Darden, Cargill, </a:t>
            </a:r>
            <a:r>
              <a:rPr lang="en-US" sz="2000" dirty="0" err="1" smtClean="0">
                <a:solidFill>
                  <a:schemeClr val="bg1"/>
                </a:solidFill>
              </a:rPr>
              <a:t>Naton</a:t>
            </a:r>
            <a:r>
              <a:rPr lang="en-US" sz="2000" dirty="0" smtClean="0">
                <a:solidFill>
                  <a:schemeClr val="bg1"/>
                </a:solidFill>
              </a:rPr>
              <a:t>, Colas Rail, </a:t>
            </a:r>
            <a:r>
              <a:rPr lang="en-US" sz="2000" dirty="0" err="1" smtClean="0">
                <a:solidFill>
                  <a:schemeClr val="bg1"/>
                </a:solidFill>
              </a:rPr>
              <a:t>Linde</a:t>
            </a:r>
            <a:r>
              <a:rPr lang="en-US" sz="2000" dirty="0">
                <a:solidFill>
                  <a:schemeClr val="bg1"/>
                </a:solidFill>
              </a:rPr>
              <a:t> </a:t>
            </a:r>
            <a:r>
              <a:rPr lang="en-US" sz="2000" dirty="0" smtClean="0">
                <a:solidFill>
                  <a:schemeClr val="bg1"/>
                </a:solidFill>
              </a:rPr>
              <a:t>and Rentokil).</a:t>
            </a:r>
          </a:p>
          <a:p>
            <a:pPr marL="285750" indent="-285750" algn="just">
              <a:buFont typeface="Arial" pitchFamily="34" charset="0"/>
              <a:buChar char="•"/>
            </a:pPr>
            <a:r>
              <a:rPr lang="en-US" sz="2000" dirty="0" smtClean="0">
                <a:solidFill>
                  <a:schemeClr val="bg1"/>
                </a:solidFill>
              </a:rPr>
              <a:t>Total </a:t>
            </a:r>
            <a:r>
              <a:rPr lang="en-US" sz="2000" dirty="0">
                <a:solidFill>
                  <a:schemeClr val="bg1"/>
                </a:solidFill>
              </a:rPr>
              <a:t>investment of </a:t>
            </a:r>
            <a:r>
              <a:rPr lang="en-US" sz="2000" dirty="0" smtClean="0">
                <a:solidFill>
                  <a:schemeClr val="bg1"/>
                </a:solidFill>
              </a:rPr>
              <a:t>RM800 </a:t>
            </a:r>
            <a:r>
              <a:rPr lang="en-US" sz="2000" dirty="0">
                <a:solidFill>
                  <a:schemeClr val="bg1"/>
                </a:solidFill>
              </a:rPr>
              <a:t>mil.</a:t>
            </a:r>
          </a:p>
          <a:p>
            <a:pPr marL="285750" indent="-285750" algn="just">
              <a:buFont typeface="Arial" pitchFamily="34" charset="0"/>
              <a:buChar char="•"/>
            </a:pPr>
            <a:r>
              <a:rPr lang="en-US" sz="2000" dirty="0" smtClean="0">
                <a:solidFill>
                  <a:schemeClr val="bg1"/>
                </a:solidFill>
              </a:rPr>
              <a:t>Job creation of over 2,200 jobs over the past two years ( 80% Malaysian).</a:t>
            </a:r>
          </a:p>
          <a:p>
            <a:pPr marL="285750" indent="-285750" algn="just">
              <a:buFont typeface="Arial" pitchFamily="34" charset="0"/>
              <a:buChar char="•"/>
            </a:pPr>
            <a:r>
              <a:rPr lang="en-US" sz="2000" dirty="0" smtClean="0">
                <a:solidFill>
                  <a:schemeClr val="bg1"/>
                </a:solidFill>
              </a:rPr>
              <a:t>Expects to bring in investment to RM1bil and 500 jobs by middle of 2014.</a:t>
            </a:r>
          </a:p>
        </p:txBody>
      </p:sp>
    </p:spTree>
    <p:extLst>
      <p:ext uri="{BB962C8B-B14F-4D97-AF65-F5344CB8AC3E}">
        <p14:creationId xmlns:p14="http://schemas.microsoft.com/office/powerpoint/2010/main" val="2684536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229600" cy="1143000"/>
          </a:xfrm>
        </p:spPr>
        <p:txBody>
          <a:bodyPr>
            <a:normAutofit/>
          </a:bodyPr>
          <a:lstStyle/>
          <a:p>
            <a:r>
              <a:rPr lang="en-US" sz="3000" dirty="0" smtClean="0"/>
              <a:t>Success stories, testimonials and references …</a:t>
            </a:r>
            <a:endParaRPr lang="en-MY" sz="3000" dirty="0"/>
          </a:p>
        </p:txBody>
      </p:sp>
      <p:sp>
        <p:nvSpPr>
          <p:cNvPr id="4" name="Slide Number Placeholder 3"/>
          <p:cNvSpPr>
            <a:spLocks noGrp="1"/>
          </p:cNvSpPr>
          <p:nvPr>
            <p:ph type="sldNum" sz="quarter" idx="12"/>
          </p:nvPr>
        </p:nvSpPr>
        <p:spPr/>
        <p:txBody>
          <a:bodyPr/>
          <a:lstStyle/>
          <a:p>
            <a:fld id="{C9EAC65C-972B-4C3A-AB8B-19DF15F3D8C5}" type="slidenum">
              <a:rPr lang="en-MY" smtClean="0"/>
              <a:t>13</a:t>
            </a:fld>
            <a:endParaRPr lang="en-MY" dirty="0"/>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6465" t="9269" r="2765" b="3391"/>
          <a:stretch/>
        </p:blipFill>
        <p:spPr>
          <a:xfrm>
            <a:off x="631813" y="1120777"/>
            <a:ext cx="3951591" cy="4684487"/>
          </a:xfrm>
          <a:prstGeom prst="rect">
            <a:avLst/>
          </a:prstGeom>
          <a:ln>
            <a:solidFill>
              <a:srgbClr val="000000"/>
            </a:solidFill>
          </a:ln>
        </p:spPr>
      </p:pic>
      <p:sp>
        <p:nvSpPr>
          <p:cNvPr id="28" name="TextBox 27"/>
          <p:cNvSpPr txBox="1"/>
          <p:nvPr/>
        </p:nvSpPr>
        <p:spPr>
          <a:xfrm>
            <a:off x="35496" y="6464369"/>
            <a:ext cx="1192634" cy="276999"/>
          </a:xfrm>
          <a:prstGeom prst="rect">
            <a:avLst/>
          </a:prstGeom>
          <a:noFill/>
        </p:spPr>
        <p:txBody>
          <a:bodyPr wrap="none" rtlCol="0">
            <a:spAutoFit/>
          </a:bodyPr>
          <a:lstStyle/>
          <a:p>
            <a:r>
              <a:rPr lang="en-US" sz="1200" i="1" u="sng" dirty="0" smtClean="0"/>
              <a:t>Source</a:t>
            </a:r>
            <a:r>
              <a:rPr lang="en-US" sz="1200" dirty="0" smtClean="0"/>
              <a:t>: </a:t>
            </a:r>
            <a:r>
              <a:rPr lang="en-US" sz="1200" dirty="0" err="1" smtClean="0"/>
              <a:t>InvestKL</a:t>
            </a:r>
            <a:endParaRPr lang="en-MY" sz="1200" dirty="0"/>
          </a:p>
        </p:txBody>
      </p:sp>
      <p:graphicFrame>
        <p:nvGraphicFramePr>
          <p:cNvPr id="3" name="Diagram 2"/>
          <p:cNvGraphicFramePr/>
          <p:nvPr>
            <p:extLst>
              <p:ext uri="{D42A27DB-BD31-4B8C-83A1-F6EECF244321}">
                <p14:modId xmlns:p14="http://schemas.microsoft.com/office/powerpoint/2010/main" val="2378355093"/>
              </p:ext>
            </p:extLst>
          </p:nvPr>
        </p:nvGraphicFramePr>
        <p:xfrm>
          <a:off x="3347864" y="2222996"/>
          <a:ext cx="6096000" cy="43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8901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229600" cy="1143000"/>
          </a:xfrm>
        </p:spPr>
        <p:txBody>
          <a:bodyPr>
            <a:normAutofit/>
          </a:bodyPr>
          <a:lstStyle/>
          <a:p>
            <a:r>
              <a:rPr lang="en-US" sz="3000" dirty="0" smtClean="0"/>
              <a:t>Success stories, testimonials and references …</a:t>
            </a:r>
            <a:endParaRPr lang="en-MY" sz="3000" dirty="0"/>
          </a:p>
        </p:txBody>
      </p:sp>
      <p:sp>
        <p:nvSpPr>
          <p:cNvPr id="4" name="Slide Number Placeholder 3"/>
          <p:cNvSpPr>
            <a:spLocks noGrp="1"/>
          </p:cNvSpPr>
          <p:nvPr>
            <p:ph type="sldNum" sz="quarter" idx="12"/>
          </p:nvPr>
        </p:nvSpPr>
        <p:spPr/>
        <p:txBody>
          <a:bodyPr/>
          <a:lstStyle/>
          <a:p>
            <a:fld id="{C9EAC65C-972B-4C3A-AB8B-19DF15F3D8C5}" type="slidenum">
              <a:rPr lang="en-MY" smtClean="0"/>
              <a:t>14</a:t>
            </a:fld>
            <a:endParaRPr lang="en-MY"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105" t="8963" r="4112" b="14284"/>
          <a:stretch/>
        </p:blipFill>
        <p:spPr>
          <a:xfrm>
            <a:off x="4427984" y="980728"/>
            <a:ext cx="4179321" cy="5189009"/>
          </a:xfrm>
          <a:prstGeom prst="rect">
            <a:avLst/>
          </a:prstGeom>
          <a:ln>
            <a:solidFill>
              <a:srgbClr val="000000"/>
            </a:solidFill>
          </a:ln>
        </p:spPr>
      </p:pic>
      <p:sp>
        <p:nvSpPr>
          <p:cNvPr id="28" name="TextBox 27"/>
          <p:cNvSpPr txBox="1"/>
          <p:nvPr/>
        </p:nvSpPr>
        <p:spPr>
          <a:xfrm>
            <a:off x="35496" y="6464369"/>
            <a:ext cx="1192634" cy="276999"/>
          </a:xfrm>
          <a:prstGeom prst="rect">
            <a:avLst/>
          </a:prstGeom>
          <a:noFill/>
        </p:spPr>
        <p:txBody>
          <a:bodyPr wrap="none" rtlCol="0">
            <a:spAutoFit/>
          </a:bodyPr>
          <a:lstStyle/>
          <a:p>
            <a:r>
              <a:rPr lang="en-US" sz="1200" i="1" u="sng" dirty="0" smtClean="0"/>
              <a:t>Source</a:t>
            </a:r>
            <a:r>
              <a:rPr lang="en-US" sz="1200" dirty="0" smtClean="0"/>
              <a:t>: </a:t>
            </a:r>
            <a:r>
              <a:rPr lang="en-US" sz="1200" dirty="0" err="1" smtClean="0"/>
              <a:t>InvestKL</a:t>
            </a:r>
            <a:endParaRPr lang="en-MY" sz="1200" dirty="0"/>
          </a:p>
        </p:txBody>
      </p:sp>
      <p:graphicFrame>
        <p:nvGraphicFramePr>
          <p:cNvPr id="13" name="Diagram 12"/>
          <p:cNvGraphicFramePr/>
          <p:nvPr>
            <p:extLst>
              <p:ext uri="{D42A27DB-BD31-4B8C-83A1-F6EECF244321}">
                <p14:modId xmlns:p14="http://schemas.microsoft.com/office/powerpoint/2010/main" val="354298870"/>
              </p:ext>
            </p:extLst>
          </p:nvPr>
        </p:nvGraphicFramePr>
        <p:xfrm>
          <a:off x="-108520" y="2060848"/>
          <a:ext cx="6344109" cy="4307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2355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229600" cy="1143000"/>
          </a:xfrm>
        </p:spPr>
        <p:txBody>
          <a:bodyPr>
            <a:normAutofit/>
          </a:bodyPr>
          <a:lstStyle/>
          <a:p>
            <a:r>
              <a:rPr lang="en-US" sz="3000" dirty="0" smtClean="0"/>
              <a:t>Success stories, testimonials and references …</a:t>
            </a:r>
            <a:endParaRPr lang="en-MY" sz="3000" dirty="0"/>
          </a:p>
        </p:txBody>
      </p:sp>
      <p:sp>
        <p:nvSpPr>
          <p:cNvPr id="4" name="Slide Number Placeholder 3"/>
          <p:cNvSpPr>
            <a:spLocks noGrp="1"/>
          </p:cNvSpPr>
          <p:nvPr>
            <p:ph type="sldNum" sz="quarter" idx="12"/>
          </p:nvPr>
        </p:nvSpPr>
        <p:spPr/>
        <p:txBody>
          <a:bodyPr/>
          <a:lstStyle/>
          <a:p>
            <a:fld id="{C9EAC65C-972B-4C3A-AB8B-19DF15F3D8C5}" type="slidenum">
              <a:rPr lang="en-MY" smtClean="0"/>
              <a:t>15</a:t>
            </a:fld>
            <a:endParaRPr lang="en-MY" dirty="0"/>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4635" r="7831" b="16989"/>
          <a:stretch/>
        </p:blipFill>
        <p:spPr>
          <a:xfrm>
            <a:off x="395536" y="1218812"/>
            <a:ext cx="3816424" cy="4586452"/>
          </a:xfrm>
          <a:prstGeom prst="rect">
            <a:avLst/>
          </a:prstGeom>
          <a:ln>
            <a:solidFill>
              <a:srgbClr val="000000"/>
            </a:solidFill>
          </a:ln>
        </p:spPr>
      </p:pic>
      <p:sp>
        <p:nvSpPr>
          <p:cNvPr id="28" name="TextBox 27"/>
          <p:cNvSpPr txBox="1"/>
          <p:nvPr/>
        </p:nvSpPr>
        <p:spPr>
          <a:xfrm>
            <a:off x="35496" y="6464369"/>
            <a:ext cx="1192634" cy="276999"/>
          </a:xfrm>
          <a:prstGeom prst="rect">
            <a:avLst/>
          </a:prstGeom>
          <a:noFill/>
        </p:spPr>
        <p:txBody>
          <a:bodyPr wrap="none" rtlCol="0">
            <a:spAutoFit/>
          </a:bodyPr>
          <a:lstStyle/>
          <a:p>
            <a:r>
              <a:rPr lang="en-US" sz="1200" i="1" u="sng" dirty="0" smtClean="0"/>
              <a:t>Source</a:t>
            </a:r>
            <a:r>
              <a:rPr lang="en-US" sz="1200" dirty="0" smtClean="0"/>
              <a:t>: </a:t>
            </a:r>
            <a:r>
              <a:rPr lang="en-US" sz="1200" dirty="0" err="1" smtClean="0"/>
              <a:t>InvestKL</a:t>
            </a:r>
            <a:endParaRPr lang="en-MY" sz="1200" dirty="0"/>
          </a:p>
        </p:txBody>
      </p:sp>
      <p:grpSp>
        <p:nvGrpSpPr>
          <p:cNvPr id="10" name="Group 9"/>
          <p:cNvGrpSpPr/>
          <p:nvPr/>
        </p:nvGrpSpPr>
        <p:grpSpPr>
          <a:xfrm>
            <a:off x="3872751" y="1577527"/>
            <a:ext cx="4515673" cy="4299745"/>
            <a:chOff x="668891" y="8118"/>
            <a:chExt cx="4515673" cy="4299745"/>
          </a:xfrm>
        </p:grpSpPr>
        <p:sp>
          <p:nvSpPr>
            <p:cNvPr id="11" name="Rectangle 10"/>
            <p:cNvSpPr/>
            <p:nvPr/>
          </p:nvSpPr>
          <p:spPr>
            <a:xfrm>
              <a:off x="668891" y="8118"/>
              <a:ext cx="4515673" cy="4299745"/>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2" name="Rectangle 11"/>
            <p:cNvSpPr/>
            <p:nvPr/>
          </p:nvSpPr>
          <p:spPr>
            <a:xfrm>
              <a:off x="668891" y="8118"/>
              <a:ext cx="4515673" cy="42997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2000" b="1" u="sng" dirty="0">
                  <a:solidFill>
                    <a:schemeClr val="bg1"/>
                  </a:solidFill>
                  <a:latin typeface="Arial Black" pitchFamily="34" charset="0"/>
                </a:rPr>
                <a:t>EPSON </a:t>
              </a:r>
              <a:r>
                <a:rPr lang="en-US" sz="2000" b="1" u="sng" dirty="0" smtClean="0">
                  <a:solidFill>
                    <a:schemeClr val="bg1"/>
                  </a:solidFill>
                  <a:latin typeface="Arial Black" pitchFamily="34" charset="0"/>
                </a:rPr>
                <a:t>PRECISION</a:t>
              </a:r>
            </a:p>
            <a:p>
              <a:pPr algn="ctr" defTabSz="889000">
                <a:lnSpc>
                  <a:spcPct val="90000"/>
                </a:lnSpc>
                <a:spcBef>
                  <a:spcPct val="0"/>
                </a:spcBef>
                <a:spcAft>
                  <a:spcPct val="35000"/>
                </a:spcAft>
              </a:pPr>
              <a:endParaRPr lang="en-US" sz="2000" b="1" u="sng" dirty="0">
                <a:solidFill>
                  <a:schemeClr val="bg1"/>
                </a:solidFill>
                <a:latin typeface="Arial Black" pitchFamily="34" charset="0"/>
              </a:endParaRPr>
            </a:p>
            <a:p>
              <a:pPr marL="342900" indent="-342900" defTabSz="889000">
                <a:lnSpc>
                  <a:spcPct val="90000"/>
                </a:lnSpc>
                <a:spcBef>
                  <a:spcPct val="0"/>
                </a:spcBef>
                <a:spcAft>
                  <a:spcPct val="35000"/>
                </a:spcAft>
                <a:buFont typeface="Arial" pitchFamily="34" charset="0"/>
                <a:buChar char="•"/>
              </a:pPr>
              <a:r>
                <a:rPr lang="en-US" sz="2000" dirty="0" smtClean="0">
                  <a:solidFill>
                    <a:schemeClr val="bg1"/>
                  </a:solidFill>
                </a:rPr>
                <a:t>Establish </a:t>
              </a:r>
              <a:r>
                <a:rPr lang="en-US" sz="2000" dirty="0">
                  <a:solidFill>
                    <a:schemeClr val="bg1"/>
                  </a:solidFill>
                </a:rPr>
                <a:t>since 1974</a:t>
              </a:r>
            </a:p>
            <a:p>
              <a:pPr marL="342900" indent="-342900">
                <a:buFont typeface="Arial" pitchFamily="34" charset="0"/>
                <a:buChar char="•"/>
              </a:pPr>
              <a:r>
                <a:rPr lang="en-US" sz="2000" dirty="0" smtClean="0">
                  <a:solidFill>
                    <a:schemeClr val="bg1"/>
                  </a:solidFill>
                </a:rPr>
                <a:t>Regional </a:t>
              </a:r>
              <a:r>
                <a:rPr lang="en-US" sz="2000" dirty="0">
                  <a:solidFill>
                    <a:schemeClr val="bg1"/>
                  </a:solidFill>
                </a:rPr>
                <a:t>Distribution Centre (RDC) relocation into Kuala Lumpur in  mid 2012, initial outlay RM365 mil</a:t>
              </a:r>
            </a:p>
            <a:p>
              <a:pPr marL="342900" indent="-342900">
                <a:buFont typeface="Arial" pitchFamily="34" charset="0"/>
                <a:buChar char="•"/>
              </a:pPr>
              <a:r>
                <a:rPr lang="en-US" sz="2000" dirty="0" smtClean="0">
                  <a:solidFill>
                    <a:schemeClr val="bg1"/>
                  </a:solidFill>
                </a:rPr>
                <a:t>RDC </a:t>
              </a:r>
              <a:r>
                <a:rPr lang="en-US" sz="2000" dirty="0">
                  <a:solidFill>
                    <a:schemeClr val="bg1"/>
                  </a:solidFill>
                </a:rPr>
                <a:t>function as a centre for all outputs from various manufacturing plants in the region, assembling, bulk breaking and adding value to manufactured </a:t>
              </a:r>
              <a:r>
                <a:rPr lang="en-US" sz="2000" dirty="0" smtClean="0">
                  <a:solidFill>
                    <a:schemeClr val="bg1"/>
                  </a:solidFill>
                </a:rPr>
                <a:t> products</a:t>
              </a:r>
            </a:p>
          </p:txBody>
        </p:sp>
      </p:grpSp>
    </p:spTree>
    <p:extLst>
      <p:ext uri="{BB962C8B-B14F-4D97-AF65-F5344CB8AC3E}">
        <p14:creationId xmlns:p14="http://schemas.microsoft.com/office/powerpoint/2010/main" val="4063072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en-US" dirty="0" smtClean="0"/>
              <a:t>Success stories from </a:t>
            </a:r>
            <a:r>
              <a:rPr lang="en-US" dirty="0" err="1" smtClean="0"/>
              <a:t>InvestKL</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16</a:t>
            </a:fld>
            <a:endParaRPr lang="en-MY" dirty="0"/>
          </a:p>
        </p:txBody>
      </p:sp>
      <p:sp>
        <p:nvSpPr>
          <p:cNvPr id="12" name="TextBox 11"/>
          <p:cNvSpPr txBox="1"/>
          <p:nvPr/>
        </p:nvSpPr>
        <p:spPr>
          <a:xfrm>
            <a:off x="35496" y="6464369"/>
            <a:ext cx="1192634" cy="276999"/>
          </a:xfrm>
          <a:prstGeom prst="rect">
            <a:avLst/>
          </a:prstGeom>
          <a:noFill/>
        </p:spPr>
        <p:txBody>
          <a:bodyPr wrap="none" rtlCol="0">
            <a:spAutoFit/>
          </a:bodyPr>
          <a:lstStyle/>
          <a:p>
            <a:r>
              <a:rPr lang="en-US" sz="1200" i="1" u="sng" dirty="0" smtClean="0"/>
              <a:t>Source</a:t>
            </a:r>
            <a:r>
              <a:rPr lang="en-US" sz="1200" dirty="0" smtClean="0"/>
              <a:t>: </a:t>
            </a:r>
            <a:r>
              <a:rPr lang="en-US" sz="1200" dirty="0" err="1" smtClean="0"/>
              <a:t>InvestKL</a:t>
            </a:r>
            <a:endParaRPr lang="en-MY"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1869"/>
            <a:ext cx="7848872" cy="517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895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329984"/>
            <a:ext cx="1872208" cy="114701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29039"/>
            <a:ext cx="1872209" cy="1137772"/>
          </a:xfrm>
          <a:prstGeom prst="rect">
            <a:avLst/>
          </a:prstGeom>
        </p:spPr>
      </p:pic>
      <p:sp>
        <p:nvSpPr>
          <p:cNvPr id="23" name="TextBox 22"/>
          <p:cNvSpPr txBox="1"/>
          <p:nvPr/>
        </p:nvSpPr>
        <p:spPr>
          <a:xfrm>
            <a:off x="2185869" y="2737697"/>
            <a:ext cx="6346569" cy="707886"/>
          </a:xfrm>
          <a:prstGeom prst="rect">
            <a:avLst/>
          </a:prstGeom>
          <a:noFill/>
        </p:spPr>
        <p:txBody>
          <a:bodyPr wrap="square" rtlCol="0">
            <a:spAutoFit/>
          </a:bodyPr>
          <a:lstStyle/>
          <a:p>
            <a:pPr algn="just"/>
            <a:r>
              <a:rPr lang="en-US" sz="2000" b="1" dirty="0" smtClean="0"/>
              <a:t>Designed and built </a:t>
            </a:r>
            <a:r>
              <a:rPr lang="en-US" sz="2000" b="1" dirty="0"/>
              <a:t>s</a:t>
            </a:r>
            <a:r>
              <a:rPr lang="en-US" sz="2000" b="1" dirty="0" smtClean="0"/>
              <a:t>ome of the </a:t>
            </a:r>
            <a:r>
              <a:rPr lang="en-US" sz="2000" b="1" dirty="0"/>
              <a:t>i</a:t>
            </a:r>
            <a:r>
              <a:rPr lang="en-US" sz="2000" b="1" dirty="0" smtClean="0"/>
              <a:t>conic </a:t>
            </a:r>
            <a:r>
              <a:rPr lang="en-US" sz="2000" b="1" dirty="0"/>
              <a:t>b</a:t>
            </a:r>
            <a:r>
              <a:rPr lang="en-US" sz="2000" b="1" dirty="0" smtClean="0"/>
              <a:t>uildings in the world, </a:t>
            </a:r>
            <a:r>
              <a:rPr lang="en-US" sz="2000" b="1" dirty="0"/>
              <a:t>f</a:t>
            </a:r>
            <a:r>
              <a:rPr lang="en-US" sz="2000" b="1" dirty="0" smtClean="0"/>
              <a:t>rom </a:t>
            </a:r>
            <a:r>
              <a:rPr lang="en-US" sz="2000" b="1" dirty="0"/>
              <a:t>a</a:t>
            </a:r>
            <a:r>
              <a:rPr lang="en-US" sz="2000" b="1" dirty="0" smtClean="0"/>
              <a:t>irports to universities and townships</a:t>
            </a:r>
            <a:endParaRPr lang="en-US" sz="2000" b="1" dirty="0"/>
          </a:p>
        </p:txBody>
      </p:sp>
      <p:sp>
        <p:nvSpPr>
          <p:cNvPr id="31" name="Rectangle 30"/>
          <p:cNvSpPr/>
          <p:nvPr/>
        </p:nvSpPr>
        <p:spPr>
          <a:xfrm>
            <a:off x="2225403" y="4118043"/>
            <a:ext cx="6307038" cy="707886"/>
          </a:xfrm>
          <a:prstGeom prst="rect">
            <a:avLst/>
          </a:prstGeom>
        </p:spPr>
        <p:txBody>
          <a:bodyPr wrap="square">
            <a:spAutoFit/>
          </a:bodyPr>
          <a:lstStyle/>
          <a:p>
            <a:pPr algn="just"/>
            <a:r>
              <a:rPr lang="en-GB" sz="2000" b="1" dirty="0" smtClean="0"/>
              <a:t>A regional aviation maintenance repair and overhaul (MRO) </a:t>
            </a:r>
            <a:r>
              <a:rPr lang="en-GB" sz="2000" b="1" dirty="0"/>
              <a:t>s</a:t>
            </a:r>
            <a:r>
              <a:rPr lang="en-GB" sz="2000" b="1" dirty="0" smtClean="0"/>
              <a:t>ervices hub</a:t>
            </a:r>
            <a:endParaRPr lang="en-US" sz="2000" b="1" dirty="0"/>
          </a:p>
        </p:txBody>
      </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911378"/>
            <a:ext cx="1872208" cy="127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2195738" y="5410704"/>
            <a:ext cx="6336701" cy="707886"/>
          </a:xfrm>
          <a:prstGeom prst="rect">
            <a:avLst/>
          </a:prstGeom>
        </p:spPr>
        <p:txBody>
          <a:bodyPr wrap="square">
            <a:spAutoFit/>
          </a:bodyPr>
          <a:lstStyle/>
          <a:p>
            <a:pPr algn="just"/>
            <a:r>
              <a:rPr lang="en-GB" sz="2000" b="1" dirty="0"/>
              <a:t>D</a:t>
            </a:r>
            <a:r>
              <a:rPr lang="en-GB" sz="2000" b="1" dirty="0" smtClean="0"/>
              <a:t>eveloped the Monorail in Mumbai and Sao Paolo. </a:t>
            </a:r>
          </a:p>
          <a:p>
            <a:pPr algn="just"/>
            <a:r>
              <a:rPr lang="en-GB" sz="2000" b="1" dirty="0" smtClean="0"/>
              <a:t>A regional transport and rail MRO </a:t>
            </a:r>
            <a:r>
              <a:rPr lang="en-GB" sz="2000" b="1" dirty="0"/>
              <a:t>s</a:t>
            </a:r>
            <a:r>
              <a:rPr lang="en-GB" sz="2000" b="1" dirty="0" smtClean="0"/>
              <a:t>ervices hub.</a:t>
            </a:r>
            <a:endParaRPr lang="en-US" sz="2000" b="1" dirty="0"/>
          </a:p>
        </p:txBody>
      </p:sp>
      <p:sp>
        <p:nvSpPr>
          <p:cNvPr id="37" name="Rectangle 36"/>
          <p:cNvSpPr/>
          <p:nvPr/>
        </p:nvSpPr>
        <p:spPr>
          <a:xfrm>
            <a:off x="2153393" y="1546660"/>
            <a:ext cx="6379046" cy="707886"/>
          </a:xfrm>
          <a:prstGeom prst="rect">
            <a:avLst/>
          </a:prstGeom>
        </p:spPr>
        <p:txBody>
          <a:bodyPr wrap="square">
            <a:spAutoFit/>
          </a:bodyPr>
          <a:lstStyle/>
          <a:p>
            <a:pPr algn="just"/>
            <a:r>
              <a:rPr lang="en-GB" sz="2000" b="1" dirty="0" smtClean="0"/>
              <a:t>State-of-the-art engineering </a:t>
            </a:r>
            <a:r>
              <a:rPr lang="en-GB" sz="2000" b="1" dirty="0"/>
              <a:t>m</a:t>
            </a:r>
            <a:r>
              <a:rPr lang="en-GB" sz="2000" b="1" dirty="0" smtClean="0"/>
              <a:t>astery that has capped the </a:t>
            </a:r>
            <a:r>
              <a:rPr lang="en-GB" sz="2000" b="1" dirty="0" err="1" smtClean="0"/>
              <a:t>Burj</a:t>
            </a:r>
            <a:r>
              <a:rPr lang="en-GB" sz="2000" b="1" dirty="0" smtClean="0"/>
              <a:t> </a:t>
            </a:r>
            <a:r>
              <a:rPr lang="en-GB" sz="2000" b="1" dirty="0" err="1" smtClean="0"/>
              <a:t>Khalifah</a:t>
            </a:r>
            <a:r>
              <a:rPr lang="en-GB" sz="2000" b="1" dirty="0" smtClean="0"/>
              <a:t> (the world’s tallest building)</a:t>
            </a:r>
            <a:endParaRPr lang="en-US" sz="2000" b="1" dirty="0"/>
          </a:p>
        </p:txBody>
      </p:sp>
      <p:pic>
        <p:nvPicPr>
          <p:cNvPr id="3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8" y="1297540"/>
            <a:ext cx="1872208" cy="115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9"/>
          <p:cNvSpPr txBox="1">
            <a:spLocks/>
          </p:cNvSpPr>
          <p:nvPr/>
        </p:nvSpPr>
        <p:spPr>
          <a:xfrm>
            <a:off x="6948264" y="645335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9342DF5-0E85-4D69-80A8-9891A9D5B4E5}" type="slidenum">
              <a:rPr lang="en-MY" sz="1600" b="1" i="1" smtClean="0">
                <a:solidFill>
                  <a:srgbClr val="898989"/>
                </a:solidFill>
                <a:latin typeface="Book Antiqua" pitchFamily="18" charset="0"/>
              </a:rPr>
              <a:pPr algn="r"/>
              <a:t>17</a:t>
            </a:fld>
            <a:endParaRPr lang="en-MY" sz="1600" b="1" i="1" dirty="0">
              <a:solidFill>
                <a:srgbClr val="898989"/>
              </a:solidFill>
              <a:latin typeface="Book Antiqua" pitchFamily="18" charset="0"/>
            </a:endParaRPr>
          </a:p>
        </p:txBody>
      </p:sp>
      <p:sp>
        <p:nvSpPr>
          <p:cNvPr id="17" name="Title 1"/>
          <p:cNvSpPr txBox="1">
            <a:spLocks/>
          </p:cNvSpPr>
          <p:nvPr/>
        </p:nvSpPr>
        <p:spPr>
          <a:xfrm>
            <a:off x="323528"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i="1" dirty="0" smtClean="0">
                <a:solidFill>
                  <a:srgbClr val="C00000"/>
                </a:solidFill>
              </a:rPr>
              <a:t>Malaysian professionals …</a:t>
            </a:r>
            <a:endParaRPr lang="en-MY" sz="3200" b="1" i="1" dirty="0">
              <a:solidFill>
                <a:srgbClr val="C00000"/>
              </a:solidFill>
            </a:endParaRPr>
          </a:p>
        </p:txBody>
      </p:sp>
    </p:spTree>
    <p:extLst>
      <p:ext uri="{BB962C8B-B14F-4D97-AF65-F5344CB8AC3E}">
        <p14:creationId xmlns:p14="http://schemas.microsoft.com/office/powerpoint/2010/main" val="753168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11"/>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DD38775-460A-47B6-89B7-6E50450D063F}" type="slidenum">
              <a:rPr lang="en-US" sz="1600">
                <a:solidFill>
                  <a:schemeClr val="bg1"/>
                </a:solidFill>
                <a:latin typeface="Corbel" pitchFamily="34" charset="0"/>
              </a:rPr>
              <a:pPr algn="r" eaLnBrk="1" hangingPunct="1"/>
              <a:t>18</a:t>
            </a:fld>
            <a:endParaRPr lang="en-US" sz="1600">
              <a:solidFill>
                <a:schemeClr val="bg1"/>
              </a:solidFill>
              <a:latin typeface="Corbel" pitchFamily="34" charset="0"/>
            </a:endParaRPr>
          </a:p>
        </p:txBody>
      </p:sp>
      <p:sp>
        <p:nvSpPr>
          <p:cNvPr id="6" name="Title 1"/>
          <p:cNvSpPr txBox="1">
            <a:spLocks/>
          </p:cNvSpPr>
          <p:nvPr/>
        </p:nvSpPr>
        <p:spPr bwMode="auto">
          <a:xfrm>
            <a:off x="0" y="0"/>
            <a:ext cx="9144000" cy="1066800"/>
          </a:xfrm>
          <a:prstGeom prst="rect">
            <a:avLst/>
          </a:prstGeom>
          <a:solidFill>
            <a:schemeClr val="accent1"/>
          </a:solidFill>
          <a:ln w="9525">
            <a:noFill/>
            <a:miter lim="800000"/>
            <a:headEnd/>
            <a:tailEnd/>
          </a:ln>
          <a:extLst/>
        </p:spPr>
        <p:txBody>
          <a:bodyPr anchor="ctr">
            <a:normAutofit fontScale="97500"/>
          </a:bodyPr>
          <a:lstStyle/>
          <a:p>
            <a:pPr algn="ctr" fontAlgn="auto">
              <a:spcAft>
                <a:spcPts val="0"/>
              </a:spcAft>
              <a:defRPr/>
            </a:pPr>
            <a:r>
              <a:rPr lang="en-GB" sz="3200" b="1" dirty="0" smtClean="0">
                <a:solidFill>
                  <a:schemeClr val="bg1"/>
                </a:solidFill>
                <a:latin typeface="Corbel" pitchFamily="34" charset="0"/>
                <a:ea typeface="+mj-ea"/>
                <a:cs typeface="Arial" pitchFamily="34" charset="0"/>
              </a:rPr>
              <a:t>Construction Projects  in Middle East &amp; India</a:t>
            </a:r>
            <a:endParaRPr lang="en-GB" sz="3200" b="1" dirty="0">
              <a:solidFill>
                <a:schemeClr val="bg1"/>
              </a:solidFill>
              <a:latin typeface="Corbel" pitchFamily="34" charset="0"/>
              <a:ea typeface="+mj-ea"/>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59987581"/>
              </p:ext>
            </p:extLst>
          </p:nvPr>
        </p:nvGraphicFramePr>
        <p:xfrm>
          <a:off x="683568" y="1556792"/>
          <a:ext cx="7560840" cy="4242790"/>
        </p:xfrm>
        <a:graphic>
          <a:graphicData uri="http://schemas.openxmlformats.org/drawingml/2006/table">
            <a:tbl>
              <a:tblPr/>
              <a:tblGrid>
                <a:gridCol w="2975259"/>
                <a:gridCol w="1871040"/>
                <a:gridCol w="2714541"/>
              </a:tblGrid>
              <a:tr h="1339072">
                <a:tc>
                  <a:txBody>
                    <a:bodyPr/>
                    <a:lstStyle/>
                    <a:p>
                      <a:pPr algn="ctr" fontAlgn="ctr"/>
                      <a:r>
                        <a:rPr lang="en-US" sz="2400" b="1" i="0" u="none" strike="noStrike" dirty="0">
                          <a:solidFill>
                            <a:srgbClr val="000000"/>
                          </a:solidFill>
                          <a:effectLst/>
                          <a:latin typeface="Corbel"/>
                        </a:rPr>
                        <a:t> </a:t>
                      </a:r>
                      <a:r>
                        <a:rPr lang="en-US" sz="2400" b="1" i="0" u="none" strike="noStrike" dirty="0" smtClean="0">
                          <a:solidFill>
                            <a:srgbClr val="000000"/>
                          </a:solidFill>
                          <a:effectLst/>
                          <a:latin typeface="Corbel"/>
                        </a:rPr>
                        <a:t>Region</a:t>
                      </a:r>
                      <a:endParaRPr lang="en-US" sz="2400" b="1" i="0" u="none" strike="noStrike" dirty="0">
                        <a:solidFill>
                          <a:srgbClr val="000000"/>
                        </a:solidFill>
                        <a:effectLst/>
                        <a:latin typeface="Corbel"/>
                      </a:endParaRP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2400" b="1" i="0" u="none" strike="noStrike">
                          <a:solidFill>
                            <a:srgbClr val="000000"/>
                          </a:solidFill>
                          <a:effectLst/>
                          <a:latin typeface="Corbel"/>
                        </a:rPr>
                        <a:t> Total Projects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2400" b="1" i="0" u="none" strike="noStrike" dirty="0">
                          <a:solidFill>
                            <a:srgbClr val="000000"/>
                          </a:solidFill>
                          <a:effectLst/>
                          <a:latin typeface="Corbel"/>
                        </a:rPr>
                        <a:t> Project Value </a:t>
                      </a:r>
                      <a:br>
                        <a:rPr lang="en-US" sz="2400" b="1" i="0" u="none" strike="noStrike" dirty="0">
                          <a:solidFill>
                            <a:srgbClr val="000000"/>
                          </a:solidFill>
                          <a:effectLst/>
                          <a:latin typeface="Corbel"/>
                        </a:rPr>
                      </a:br>
                      <a:r>
                        <a:rPr lang="en-US" sz="2400" b="1" i="0" u="none" strike="noStrike" dirty="0">
                          <a:solidFill>
                            <a:srgbClr val="000000"/>
                          </a:solidFill>
                          <a:effectLst/>
                          <a:latin typeface="Corbel"/>
                        </a:rPr>
                        <a:t>(USD Million)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483953">
                <a:tc>
                  <a:txBody>
                    <a:bodyPr/>
                    <a:lstStyle/>
                    <a:p>
                      <a:pPr algn="l" fontAlgn="b"/>
                      <a:r>
                        <a:rPr lang="en-US" sz="2400" b="0" i="0" u="none" strike="noStrike" dirty="0">
                          <a:solidFill>
                            <a:srgbClr val="000000"/>
                          </a:solidFill>
                          <a:effectLst/>
                          <a:latin typeface="Corbel"/>
                        </a:rPr>
                        <a:t> Middle East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146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12,201.38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83953">
                <a:tc>
                  <a:txBody>
                    <a:bodyPr/>
                    <a:lstStyle/>
                    <a:p>
                      <a:pPr algn="l" fontAlgn="b"/>
                      <a:r>
                        <a:rPr lang="en-US" sz="2400" b="0" i="0" u="none" strike="noStrike" dirty="0">
                          <a:solidFill>
                            <a:srgbClr val="000000"/>
                          </a:solidFill>
                          <a:effectLst/>
                          <a:latin typeface="Corbel"/>
                        </a:rPr>
                        <a:t> South Asia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134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6,195.05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83953">
                <a:tc>
                  <a:txBody>
                    <a:bodyPr/>
                    <a:lstStyle/>
                    <a:p>
                      <a:pPr algn="l" fontAlgn="b"/>
                      <a:r>
                        <a:rPr lang="en-US" sz="2400" b="0" i="0" u="none" strike="noStrike" dirty="0">
                          <a:solidFill>
                            <a:srgbClr val="000000"/>
                          </a:solidFill>
                          <a:effectLst/>
                          <a:latin typeface="Corbel"/>
                        </a:rPr>
                        <a:t> ASEAN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a:solidFill>
                            <a:srgbClr val="000000"/>
                          </a:solidFill>
                          <a:effectLst/>
                          <a:latin typeface="Corbel"/>
                        </a:rPr>
                        <a:t>            250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4,055.65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83953">
                <a:tc>
                  <a:txBody>
                    <a:bodyPr/>
                    <a:lstStyle/>
                    <a:p>
                      <a:pPr algn="l" fontAlgn="b"/>
                      <a:r>
                        <a:rPr lang="en-US" sz="2400" b="0" i="0" u="none" strike="noStrike">
                          <a:solidFill>
                            <a:srgbClr val="000000"/>
                          </a:solidFill>
                          <a:effectLst/>
                          <a:latin typeface="Corbel"/>
                        </a:rPr>
                        <a:t> Africa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a:solidFill>
                            <a:srgbClr val="000000"/>
                          </a:solidFill>
                          <a:effectLst/>
                          <a:latin typeface="Corbel"/>
                        </a:rPr>
                        <a:t>               42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3,624.16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83953">
                <a:tc>
                  <a:txBody>
                    <a:bodyPr/>
                    <a:lstStyle/>
                    <a:p>
                      <a:pPr algn="l" fontAlgn="b"/>
                      <a:r>
                        <a:rPr lang="en-US" sz="2400" b="0" i="0" u="none" strike="noStrike">
                          <a:solidFill>
                            <a:srgbClr val="000000"/>
                          </a:solidFill>
                          <a:effectLst/>
                          <a:latin typeface="Corbel"/>
                        </a:rPr>
                        <a:t> Others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a:solidFill>
                            <a:srgbClr val="000000"/>
                          </a:solidFill>
                          <a:effectLst/>
                          <a:latin typeface="Corbel"/>
                        </a:rPr>
                        <a:t>             119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3,745.01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83953">
                <a:tc>
                  <a:txBody>
                    <a:bodyPr/>
                    <a:lstStyle/>
                    <a:p>
                      <a:pPr algn="l" fontAlgn="b"/>
                      <a:r>
                        <a:rPr lang="en-US" sz="2400" b="0" i="0" u="none" strike="noStrike">
                          <a:solidFill>
                            <a:srgbClr val="000000"/>
                          </a:solidFill>
                          <a:effectLst/>
                          <a:latin typeface="Corbel"/>
                        </a:rPr>
                        <a:t>Total</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691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2400" b="0" i="0" u="none" strike="noStrike" dirty="0">
                          <a:solidFill>
                            <a:srgbClr val="000000"/>
                          </a:solidFill>
                          <a:effectLst/>
                          <a:latin typeface="Corbel"/>
                        </a:rPr>
                        <a:t>         29,821.25 </a:t>
                      </a:r>
                    </a:p>
                  </a:txBody>
                  <a:tcPr marL="8096" marR="8096" marT="8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7215" name="Content Placeholder 2"/>
          <p:cNvSpPr>
            <a:spLocks noGrp="1"/>
          </p:cNvSpPr>
          <p:nvPr>
            <p:ph idx="1"/>
          </p:nvPr>
        </p:nvSpPr>
        <p:spPr>
          <a:xfrm>
            <a:off x="381000" y="6035675"/>
            <a:ext cx="3124200" cy="441325"/>
          </a:xfrm>
        </p:spPr>
        <p:txBody>
          <a:bodyPr/>
          <a:lstStyle/>
          <a:p>
            <a:pPr marL="0" indent="0" eaLnBrk="1" hangingPunct="1">
              <a:buFont typeface="Arial" charset="0"/>
              <a:buNone/>
            </a:pPr>
            <a:r>
              <a:rPr lang="en-US" sz="1800" i="1" smtClean="0">
                <a:latin typeface="Corbel" pitchFamily="34" charset="0"/>
              </a:rPr>
              <a:t>* Between 1986 – 31 Dec 2012</a:t>
            </a:r>
          </a:p>
        </p:txBody>
      </p:sp>
      <p:sp>
        <p:nvSpPr>
          <p:cNvPr id="8" name="Content Placeholder 2"/>
          <p:cNvSpPr txBox="1">
            <a:spLocks/>
          </p:cNvSpPr>
          <p:nvPr/>
        </p:nvSpPr>
        <p:spPr>
          <a:xfrm>
            <a:off x="533400" y="6300043"/>
            <a:ext cx="3124200" cy="441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SzPct val="60000"/>
              <a:buFont typeface="Courier New"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i="1" dirty="0" smtClean="0">
                <a:latin typeface="Corbel" pitchFamily="34" charset="0"/>
              </a:rPr>
              <a:t>Source: CIDB</a:t>
            </a:r>
          </a:p>
        </p:txBody>
      </p:sp>
    </p:spTree>
    <p:extLst>
      <p:ext uri="{BB962C8B-B14F-4D97-AF65-F5344CB8AC3E}">
        <p14:creationId xmlns:p14="http://schemas.microsoft.com/office/powerpoint/2010/main" val="22382486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98683435"/>
              </p:ext>
            </p:extLst>
          </p:nvPr>
        </p:nvGraphicFramePr>
        <p:xfrm>
          <a:off x="917028" y="1143000"/>
          <a:ext cx="725537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457200" y="44624"/>
            <a:ext cx="8229600" cy="1143000"/>
          </a:xfrm>
        </p:spPr>
        <p:txBody>
          <a:bodyPr/>
          <a:lstStyle/>
          <a:p>
            <a:r>
              <a:rPr lang="en-US" dirty="0" smtClean="0"/>
              <a:t>The Professional Services include …</a:t>
            </a:r>
            <a:endParaRPr lang="en-MY" dirty="0"/>
          </a:p>
        </p:txBody>
      </p:sp>
    </p:spTree>
    <p:extLst>
      <p:ext uri="{BB962C8B-B14F-4D97-AF65-F5344CB8AC3E}">
        <p14:creationId xmlns:p14="http://schemas.microsoft.com/office/powerpoint/2010/main" val="18718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a:t>
            </a:r>
            <a:endParaRPr lang="en-MY" dirty="0"/>
          </a:p>
        </p:txBody>
      </p:sp>
      <p:sp>
        <p:nvSpPr>
          <p:cNvPr id="3" name="Content Placeholder 2"/>
          <p:cNvSpPr>
            <a:spLocks noGrp="1"/>
          </p:cNvSpPr>
          <p:nvPr>
            <p:ph idx="1"/>
          </p:nvPr>
        </p:nvSpPr>
        <p:spPr>
          <a:xfrm>
            <a:off x="683568" y="1600200"/>
            <a:ext cx="8003232" cy="4525963"/>
          </a:xfrm>
        </p:spPr>
        <p:txBody>
          <a:bodyPr/>
          <a:lstStyle/>
          <a:p>
            <a:r>
              <a:rPr lang="en-US" dirty="0"/>
              <a:t>Malaysia’s economic structure </a:t>
            </a:r>
          </a:p>
          <a:p>
            <a:r>
              <a:rPr lang="en-US" dirty="0"/>
              <a:t>MITI &amp; agencies’ roles &amp; overseas network</a:t>
            </a:r>
          </a:p>
          <a:p>
            <a:r>
              <a:rPr lang="en-US" dirty="0" smtClean="0"/>
              <a:t>Malaysia’s New Economic Model</a:t>
            </a:r>
          </a:p>
          <a:p>
            <a:r>
              <a:rPr lang="en-US" dirty="0" smtClean="0"/>
              <a:t>Promoting Sustainable Economic Growth</a:t>
            </a:r>
          </a:p>
          <a:p>
            <a:r>
              <a:rPr lang="en-US" dirty="0" smtClean="0"/>
              <a:t>Strategic Reform Initiatives as Enablers</a:t>
            </a:r>
          </a:p>
          <a:p>
            <a:r>
              <a:rPr lang="en-US" dirty="0" smtClean="0"/>
              <a:t>Professional Services in Malaysia</a:t>
            </a:r>
          </a:p>
          <a:p>
            <a:pPr lvl="1"/>
            <a:r>
              <a:rPr lang="en-US" dirty="0" smtClean="0"/>
              <a:t>Common characteristics</a:t>
            </a:r>
          </a:p>
          <a:p>
            <a:pPr lvl="1"/>
            <a:r>
              <a:rPr lang="en-US" dirty="0" smtClean="0"/>
              <a:t>Major industry trends</a:t>
            </a:r>
          </a:p>
          <a:p>
            <a:pPr lvl="1"/>
            <a:r>
              <a:rPr lang="en-US" dirty="0" smtClean="0"/>
              <a:t>Challenges and Way forward</a:t>
            </a:r>
          </a:p>
          <a:p>
            <a:endParaRPr lang="en-US" dirty="0" smtClean="0"/>
          </a:p>
          <a:p>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2</a:t>
            </a:fld>
            <a:endParaRPr lang="en-MY" dirty="0"/>
          </a:p>
        </p:txBody>
      </p:sp>
    </p:spTree>
    <p:extLst>
      <p:ext uri="{BB962C8B-B14F-4D97-AF65-F5344CB8AC3E}">
        <p14:creationId xmlns:p14="http://schemas.microsoft.com/office/powerpoint/2010/main" val="3239365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US" dirty="0" smtClean="0"/>
              <a:t>Professional Services…</a:t>
            </a:r>
            <a:br>
              <a:rPr lang="en-US" dirty="0" smtClean="0"/>
            </a:br>
            <a:r>
              <a:rPr lang="en-US" sz="2400" dirty="0" smtClean="0"/>
              <a:t>support business and trade in other sectors</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20</a:t>
            </a:fld>
            <a:endParaRPr lang="en-MY" dirty="0"/>
          </a:p>
        </p:txBody>
      </p:sp>
      <p:graphicFrame>
        <p:nvGraphicFramePr>
          <p:cNvPr id="5" name="Chart 4"/>
          <p:cNvGraphicFramePr>
            <a:graphicFrameLocks/>
          </p:cNvGraphicFramePr>
          <p:nvPr>
            <p:extLst>
              <p:ext uri="{D42A27DB-BD31-4B8C-83A1-F6EECF244321}">
                <p14:modId xmlns:p14="http://schemas.microsoft.com/office/powerpoint/2010/main" val="1167777698"/>
              </p:ext>
            </p:extLst>
          </p:nvPr>
        </p:nvGraphicFramePr>
        <p:xfrm>
          <a:off x="251520" y="764704"/>
          <a:ext cx="8300511" cy="545413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75656" y="5445224"/>
            <a:ext cx="6101289" cy="369332"/>
          </a:xfrm>
          <a:prstGeom prst="rect">
            <a:avLst/>
          </a:prstGeom>
          <a:noFill/>
        </p:spPr>
        <p:txBody>
          <a:bodyPr wrap="square" rtlCol="0">
            <a:spAutoFit/>
          </a:bodyPr>
          <a:lstStyle/>
          <a:p>
            <a:r>
              <a:rPr lang="en-US" b="1" dirty="0" smtClean="0"/>
              <a:t>Total output of Professional Services (2010) : RM4.92 billion</a:t>
            </a:r>
            <a:endParaRPr lang="en-MY" b="1" dirty="0"/>
          </a:p>
        </p:txBody>
      </p:sp>
      <p:sp>
        <p:nvSpPr>
          <p:cNvPr id="8" name="TextBox 7"/>
          <p:cNvSpPr txBox="1"/>
          <p:nvPr/>
        </p:nvSpPr>
        <p:spPr>
          <a:xfrm>
            <a:off x="35496" y="6464369"/>
            <a:ext cx="1464503" cy="276999"/>
          </a:xfrm>
          <a:prstGeom prst="rect">
            <a:avLst/>
          </a:prstGeom>
          <a:noFill/>
        </p:spPr>
        <p:txBody>
          <a:bodyPr wrap="none" rtlCol="0">
            <a:spAutoFit/>
          </a:bodyPr>
          <a:lstStyle/>
          <a:p>
            <a:r>
              <a:rPr lang="en-US" sz="1200" i="1" u="sng" dirty="0" smtClean="0"/>
              <a:t>Source</a:t>
            </a:r>
            <a:r>
              <a:rPr lang="en-US" sz="1200" dirty="0" smtClean="0"/>
              <a:t>: DOSM, 2010</a:t>
            </a:r>
            <a:endParaRPr lang="en-MY" sz="1200" dirty="0"/>
          </a:p>
        </p:txBody>
      </p:sp>
    </p:spTree>
    <p:extLst>
      <p:ext uri="{BB962C8B-B14F-4D97-AF65-F5344CB8AC3E}">
        <p14:creationId xmlns:p14="http://schemas.microsoft.com/office/powerpoint/2010/main" val="2168136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dirty="0" smtClean="0"/>
              <a:t>Professional Services ..</a:t>
            </a:r>
            <a:br>
              <a:rPr lang="en-US" dirty="0" smtClean="0"/>
            </a:br>
            <a:r>
              <a:rPr lang="en-US" sz="2400" dirty="0"/>
              <a:t>s</a:t>
            </a:r>
            <a:r>
              <a:rPr lang="en-US" sz="2400" dirty="0" smtClean="0"/>
              <a:t>hare common characteristics</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21</a:t>
            </a:fld>
            <a:endParaRPr lang="en-MY" dirty="0"/>
          </a:p>
        </p:txBody>
      </p:sp>
      <p:graphicFrame>
        <p:nvGraphicFramePr>
          <p:cNvPr id="5" name="Diagram 4"/>
          <p:cNvGraphicFramePr/>
          <p:nvPr>
            <p:extLst>
              <p:ext uri="{D42A27DB-BD31-4B8C-83A1-F6EECF244321}">
                <p14:modId xmlns:p14="http://schemas.microsoft.com/office/powerpoint/2010/main" val="2368705013"/>
              </p:ext>
            </p:extLst>
          </p:nvPr>
        </p:nvGraphicFramePr>
        <p:xfrm>
          <a:off x="971600" y="1043136"/>
          <a:ext cx="7162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621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Professional Services…</a:t>
            </a:r>
            <a:br>
              <a:rPr lang="en-US" dirty="0" smtClean="0"/>
            </a:br>
            <a:r>
              <a:rPr lang="en-US" sz="2400" dirty="0" smtClean="0"/>
              <a:t>major global industry trends</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22</a:t>
            </a:fld>
            <a:endParaRPr lang="en-MY" dirty="0"/>
          </a:p>
        </p:txBody>
      </p:sp>
      <p:graphicFrame>
        <p:nvGraphicFramePr>
          <p:cNvPr id="5" name="Diagram 4"/>
          <p:cNvGraphicFramePr/>
          <p:nvPr>
            <p:extLst>
              <p:ext uri="{D42A27DB-BD31-4B8C-83A1-F6EECF244321}">
                <p14:modId xmlns:p14="http://schemas.microsoft.com/office/powerpoint/2010/main" val="526022509"/>
              </p:ext>
            </p:extLst>
          </p:nvPr>
        </p:nvGraphicFramePr>
        <p:xfrm>
          <a:off x="838200" y="1340768"/>
          <a:ext cx="7543801"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2945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Challenges for the services sector ....</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23</a:t>
            </a:fld>
            <a:endParaRPr lang="en-MY" dirty="0"/>
          </a:p>
        </p:txBody>
      </p:sp>
      <p:graphicFrame>
        <p:nvGraphicFramePr>
          <p:cNvPr id="6" name="Diagram 5"/>
          <p:cNvGraphicFramePr/>
          <p:nvPr>
            <p:extLst>
              <p:ext uri="{D42A27DB-BD31-4B8C-83A1-F6EECF244321}">
                <p14:modId xmlns:p14="http://schemas.microsoft.com/office/powerpoint/2010/main" val="2703753400"/>
              </p:ext>
            </p:extLst>
          </p:nvPr>
        </p:nvGraphicFramePr>
        <p:xfrm>
          <a:off x="609600" y="1219200"/>
          <a:ext cx="756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992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Way forward for Malaysia ….</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24</a:t>
            </a:fld>
            <a:endParaRPr lang="en-MY" dirty="0"/>
          </a:p>
        </p:txBody>
      </p:sp>
      <p:graphicFrame>
        <p:nvGraphicFramePr>
          <p:cNvPr id="5" name="Diagram 4"/>
          <p:cNvGraphicFramePr/>
          <p:nvPr>
            <p:extLst>
              <p:ext uri="{D42A27DB-BD31-4B8C-83A1-F6EECF244321}">
                <p14:modId xmlns:p14="http://schemas.microsoft.com/office/powerpoint/2010/main" val="1883460462"/>
              </p:ext>
            </p:extLst>
          </p:nvPr>
        </p:nvGraphicFramePr>
        <p:xfrm>
          <a:off x="683568" y="1484784"/>
          <a:ext cx="7848872" cy="4187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403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EAC65C-972B-4C3A-AB8B-19DF15F3D8C5}" type="slidenum">
              <a:rPr lang="en-MY" smtClean="0"/>
              <a:t>25</a:t>
            </a:fld>
            <a:endParaRPr lang="en-MY" dirty="0"/>
          </a:p>
        </p:txBody>
      </p:sp>
      <p:sp>
        <p:nvSpPr>
          <p:cNvPr id="5" name="TextBox 4"/>
          <p:cNvSpPr txBox="1"/>
          <p:nvPr/>
        </p:nvSpPr>
        <p:spPr>
          <a:xfrm>
            <a:off x="2627784" y="2852936"/>
            <a:ext cx="4125425" cy="584775"/>
          </a:xfrm>
          <a:prstGeom prst="rect">
            <a:avLst/>
          </a:prstGeom>
          <a:noFill/>
        </p:spPr>
        <p:txBody>
          <a:bodyPr wrap="none" rtlCol="0">
            <a:spAutoFit/>
          </a:bodyPr>
          <a:lstStyle/>
          <a:p>
            <a:r>
              <a:rPr lang="en-US" sz="3200" b="1" dirty="0" smtClean="0"/>
              <a:t>END OF PRESENTATION</a:t>
            </a:r>
            <a:endParaRPr lang="en-MY" sz="3200" b="1" dirty="0"/>
          </a:p>
        </p:txBody>
      </p:sp>
    </p:spTree>
    <p:extLst>
      <p:ext uri="{BB962C8B-B14F-4D97-AF65-F5344CB8AC3E}">
        <p14:creationId xmlns:p14="http://schemas.microsoft.com/office/powerpoint/2010/main" val="198680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EAC65C-972B-4C3A-AB8B-19DF15F3D8C5}" type="slidenum">
              <a:rPr lang="en-MY" smtClean="0"/>
              <a:t>3</a:t>
            </a:fld>
            <a:endParaRPr lang="en-MY" dirty="0"/>
          </a:p>
        </p:txBody>
      </p:sp>
      <p:graphicFrame>
        <p:nvGraphicFramePr>
          <p:cNvPr id="7" name="Table 6"/>
          <p:cNvGraphicFramePr>
            <a:graphicFrameLocks noGrp="1"/>
          </p:cNvGraphicFramePr>
          <p:nvPr>
            <p:extLst>
              <p:ext uri="{D42A27DB-BD31-4B8C-83A1-F6EECF244321}">
                <p14:modId xmlns:p14="http://schemas.microsoft.com/office/powerpoint/2010/main" val="1948924716"/>
              </p:ext>
            </p:extLst>
          </p:nvPr>
        </p:nvGraphicFramePr>
        <p:xfrm>
          <a:off x="3851920" y="1052736"/>
          <a:ext cx="4380045" cy="5348816"/>
        </p:xfrm>
        <a:graphic>
          <a:graphicData uri="http://schemas.openxmlformats.org/drawingml/2006/table">
            <a:tbl>
              <a:tblPr>
                <a:effectLst>
                  <a:outerShdw blurRad="50800" dist="38100" dir="13500000" algn="br" rotWithShape="0">
                    <a:prstClr val="black">
                      <a:alpha val="40000"/>
                    </a:prstClr>
                  </a:outerShdw>
                </a:effectLst>
                <a:tableStyleId>{8FD4443E-F989-4FC4-A0C8-D5A2AF1F390B}</a:tableStyleId>
              </a:tblPr>
              <a:tblGrid>
                <a:gridCol w="501158"/>
                <a:gridCol w="2682153"/>
                <a:gridCol w="1196734"/>
              </a:tblGrid>
              <a:tr h="458476">
                <a:tc gridSpan="2">
                  <a:txBody>
                    <a:bodyPr/>
                    <a:lstStyle/>
                    <a:p>
                      <a:pPr algn="ctr" rtl="0" fontAlgn="ctr"/>
                      <a:r>
                        <a:rPr lang="en-US" sz="1200" b="1" u="none" strike="noStrike" dirty="0">
                          <a:latin typeface="Arial" pitchFamily="34" charset="0"/>
                          <a:cs typeface="Arial" pitchFamily="34" charset="0"/>
                        </a:rPr>
                        <a:t>Indicator </a:t>
                      </a:r>
                      <a:endParaRPr lang="en-US" sz="1200" b="1" i="0" u="none" strike="noStrike" dirty="0">
                        <a:solidFill>
                          <a:srgbClr val="FFFFFF"/>
                        </a:solidFill>
                        <a:latin typeface="Arial" pitchFamily="34" charset="0"/>
                        <a:cs typeface="Arial" pitchFamily="34" charset="0"/>
                      </a:endParaRPr>
                    </a:p>
                  </a:txBody>
                  <a:tcPr marL="6374" marR="6374" marT="6905" marB="0" anchor="ctr">
                    <a:solidFill>
                      <a:schemeClr val="accent5">
                        <a:lumMod val="75000"/>
                      </a:schemeClr>
                    </a:solidFill>
                  </a:tcPr>
                </a:tc>
                <a:tc hMerge="1">
                  <a:txBody>
                    <a:bodyPr/>
                    <a:lstStyle/>
                    <a:p>
                      <a:endParaRPr lang="en-US"/>
                    </a:p>
                  </a:txBody>
                  <a:tcPr/>
                </a:tc>
                <a:tc>
                  <a:txBody>
                    <a:bodyPr/>
                    <a:lstStyle/>
                    <a:p>
                      <a:pPr algn="ctr" rtl="0" fontAlgn="auto">
                        <a:spcBef>
                          <a:spcPts val="0"/>
                        </a:spcBef>
                        <a:spcAft>
                          <a:spcPts val="0"/>
                        </a:spcAft>
                        <a:defRPr/>
                      </a:pPr>
                      <a:r>
                        <a:rPr lang="en-US" sz="1200" b="1" u="none" strike="noStrike" kern="1200" dirty="0" smtClean="0">
                          <a:solidFill>
                            <a:schemeClr val="lt1"/>
                          </a:solidFill>
                          <a:latin typeface="Arial" pitchFamily="34" charset="0"/>
                          <a:ea typeface="+mn-ea"/>
                          <a:cs typeface="Arial" pitchFamily="34" charset="0"/>
                        </a:rPr>
                        <a:t>2013</a:t>
                      </a:r>
                      <a:endParaRPr lang="en-US" sz="1200" b="1" u="none" strike="noStrike" kern="1200" dirty="0">
                        <a:solidFill>
                          <a:schemeClr val="lt1"/>
                        </a:solidFill>
                        <a:latin typeface="Arial" pitchFamily="34" charset="0"/>
                        <a:ea typeface="+mn-ea"/>
                        <a:cs typeface="Arial" pitchFamily="34" charset="0"/>
                      </a:endParaRPr>
                    </a:p>
                  </a:txBody>
                  <a:tcPr marL="6374" marR="6374" marT="6905" marB="0" anchor="ctr">
                    <a:solidFill>
                      <a:schemeClr val="accent5">
                        <a:lumMod val="75000"/>
                      </a:schemeClr>
                    </a:solidFill>
                  </a:tcPr>
                </a:tc>
              </a:tr>
              <a:tr h="297847">
                <a:tc gridSpan="2">
                  <a:txBody>
                    <a:bodyPr/>
                    <a:lstStyle/>
                    <a:p>
                      <a:pPr algn="l" rtl="0" fontAlgn="t"/>
                      <a:r>
                        <a:rPr lang="en-US" sz="1200" b="1" u="none" strike="noStrike" dirty="0">
                          <a:latin typeface="Arial" pitchFamily="34" charset="0"/>
                          <a:cs typeface="Arial" pitchFamily="34" charset="0"/>
                        </a:rPr>
                        <a:t>GDP </a:t>
                      </a:r>
                      <a:r>
                        <a:rPr lang="en-US" sz="1200" b="1" u="none" strike="noStrike" dirty="0" smtClean="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57363" marR="6374" marT="6905" marB="0" anchor="ctr">
                    <a:solidFill>
                      <a:schemeClr val="tx2">
                        <a:lumMod val="75000"/>
                      </a:schemeClr>
                    </a:solidFill>
                  </a:tcPr>
                </a:tc>
                <a:tc hMerge="1">
                  <a:txBody>
                    <a:bodyPr/>
                    <a:lstStyle/>
                    <a:p>
                      <a:endParaRPr lang="en-US"/>
                    </a:p>
                  </a:txBody>
                  <a:tcPr/>
                </a:tc>
                <a:tc>
                  <a:txBody>
                    <a:bodyPr/>
                    <a:lstStyle/>
                    <a:p>
                      <a:pPr algn="ctr" fontAlgn="ctr"/>
                      <a:r>
                        <a:rPr lang="en-MY" sz="1200" b="1" i="0" u="none" strike="noStrike" dirty="0">
                          <a:solidFill>
                            <a:schemeClr val="bg1"/>
                          </a:solidFill>
                          <a:effectLst/>
                          <a:latin typeface="Arial" pitchFamily="34" charset="0"/>
                          <a:cs typeface="Arial" pitchFamily="34" charset="0"/>
                        </a:rPr>
                        <a:t>4.7</a:t>
                      </a:r>
                    </a:p>
                  </a:txBody>
                  <a:tcPr marL="8792" marR="79131" marT="9525" marB="0" anchor="ctr">
                    <a:solidFill>
                      <a:schemeClr val="tx2">
                        <a:lumMod val="40000"/>
                        <a:lumOff val="60000"/>
                      </a:schemeClr>
                    </a:solidFill>
                  </a:tcPr>
                </a:tc>
              </a:tr>
              <a:tr h="297847">
                <a:tc>
                  <a:txBody>
                    <a:bodyPr/>
                    <a:lstStyle/>
                    <a:p>
                      <a:pPr algn="l" fontAlgn="ctr"/>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Services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fontAlgn="ctr"/>
                      <a:r>
                        <a:rPr lang="en-MY" sz="1200" b="1" i="0" u="none" strike="noStrike" dirty="0">
                          <a:solidFill>
                            <a:schemeClr val="bg1"/>
                          </a:solidFill>
                          <a:effectLst/>
                          <a:latin typeface="Arial" pitchFamily="34" charset="0"/>
                          <a:cs typeface="Arial" pitchFamily="34" charset="0"/>
                        </a:rPr>
                        <a:t>5.9</a:t>
                      </a:r>
                    </a:p>
                  </a:txBody>
                  <a:tcPr marL="8792" marR="79131" marT="9525" marB="0" anchor="ctr">
                    <a:solidFill>
                      <a:schemeClr val="tx2">
                        <a:lumMod val="40000"/>
                        <a:lumOff val="60000"/>
                      </a:schemeClr>
                    </a:solidFill>
                  </a:tcPr>
                </a:tc>
              </a:tr>
              <a:tr h="296993">
                <a:tc>
                  <a:txBody>
                    <a:bodyPr/>
                    <a:lstStyle/>
                    <a:p>
                      <a:pPr algn="l" fontAlgn="ctr"/>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Manufacturing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fontAlgn="ctr"/>
                      <a:r>
                        <a:rPr lang="en-MY" sz="1200" b="1" i="0" u="none" strike="noStrike" dirty="0">
                          <a:solidFill>
                            <a:schemeClr val="bg1"/>
                          </a:solidFill>
                          <a:effectLst/>
                          <a:latin typeface="Arial" pitchFamily="34" charset="0"/>
                          <a:cs typeface="Arial" pitchFamily="34" charset="0"/>
                        </a:rPr>
                        <a:t>3.4</a:t>
                      </a:r>
                    </a:p>
                  </a:txBody>
                  <a:tcPr marL="8792" marR="79131" marT="9525" marB="0" anchor="ctr">
                    <a:solidFill>
                      <a:schemeClr val="tx2">
                        <a:lumMod val="40000"/>
                        <a:lumOff val="60000"/>
                      </a:schemeClr>
                    </a:solidFill>
                  </a:tcPr>
                </a:tc>
              </a:tr>
              <a:tr h="296993">
                <a:tc>
                  <a:txBody>
                    <a:bodyPr/>
                    <a:lstStyle/>
                    <a:p>
                      <a:pPr algn="l" fontAlgn="ctr"/>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Mining &amp; Quarrying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fontAlgn="ctr"/>
                      <a:r>
                        <a:rPr lang="en-MY" sz="1200" b="1" i="0" u="none" strike="noStrike" dirty="0">
                          <a:solidFill>
                            <a:schemeClr val="bg1"/>
                          </a:solidFill>
                          <a:effectLst/>
                          <a:latin typeface="Arial" pitchFamily="34" charset="0"/>
                          <a:cs typeface="Arial" pitchFamily="34" charset="0"/>
                        </a:rPr>
                        <a:t>0.5</a:t>
                      </a:r>
                    </a:p>
                  </a:txBody>
                  <a:tcPr marL="8792" marR="79131" marT="9525" marB="0" anchor="ctr">
                    <a:solidFill>
                      <a:schemeClr val="tx2">
                        <a:lumMod val="40000"/>
                        <a:lumOff val="60000"/>
                      </a:schemeClr>
                    </a:solidFill>
                  </a:tcPr>
                </a:tc>
              </a:tr>
              <a:tr h="296993">
                <a:tc>
                  <a:txBody>
                    <a:bodyPr/>
                    <a:lstStyle/>
                    <a:p>
                      <a:pPr algn="l" fontAlgn="ctr"/>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Agriculture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fontAlgn="ctr"/>
                      <a:r>
                        <a:rPr lang="en-MY" sz="1200" b="1" i="0" u="none" strike="noStrike" dirty="0">
                          <a:solidFill>
                            <a:schemeClr val="bg1"/>
                          </a:solidFill>
                          <a:effectLst/>
                          <a:latin typeface="Arial" pitchFamily="34" charset="0"/>
                          <a:cs typeface="Arial" pitchFamily="34" charset="0"/>
                        </a:rPr>
                        <a:t>2.1</a:t>
                      </a:r>
                    </a:p>
                  </a:txBody>
                  <a:tcPr marL="8792" marR="79131" marT="9525" marB="0" anchor="ctr">
                    <a:solidFill>
                      <a:schemeClr val="tx2">
                        <a:lumMod val="40000"/>
                        <a:lumOff val="60000"/>
                      </a:schemeClr>
                    </a:solidFill>
                  </a:tcPr>
                </a:tc>
              </a:tr>
              <a:tr h="296993">
                <a:tc>
                  <a:txBody>
                    <a:bodyPr/>
                    <a:lstStyle/>
                    <a:p>
                      <a:pPr algn="l" fontAlgn="ctr"/>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Construction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fontAlgn="ctr"/>
                      <a:r>
                        <a:rPr lang="en-MY" sz="1200" b="1" i="0" u="none" strike="noStrike" dirty="0">
                          <a:solidFill>
                            <a:schemeClr val="bg1"/>
                          </a:solidFill>
                          <a:effectLst/>
                          <a:latin typeface="Arial" pitchFamily="34" charset="0"/>
                          <a:cs typeface="Arial" pitchFamily="34" charset="0"/>
                        </a:rPr>
                        <a:t>10.9</a:t>
                      </a:r>
                    </a:p>
                  </a:txBody>
                  <a:tcPr marL="8792" marR="79131" marT="9525" marB="0" anchor="ctr">
                    <a:solidFill>
                      <a:schemeClr val="tx2">
                        <a:lumMod val="40000"/>
                        <a:lumOff val="60000"/>
                      </a:schemeClr>
                    </a:solidFill>
                  </a:tcPr>
                </a:tc>
              </a:tr>
              <a:tr h="296993">
                <a:tc>
                  <a:txBody>
                    <a:bodyPr/>
                    <a:lstStyle/>
                    <a:p>
                      <a:pPr algn="l" fontAlgn="ctr"/>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rtl="0" fontAlgn="auto">
                        <a:spcBef>
                          <a:spcPts val="0"/>
                        </a:spcBef>
                        <a:spcAft>
                          <a:spcPts val="0"/>
                        </a:spcAft>
                        <a:defRPr/>
                      </a:pPr>
                      <a:r>
                        <a:rPr lang="en-US" sz="1200" b="1" u="none" strike="noStrike" kern="1200" dirty="0" smtClean="0">
                          <a:solidFill>
                            <a:schemeClr val="tx2">
                              <a:lumMod val="75000"/>
                            </a:schemeClr>
                          </a:solidFill>
                          <a:latin typeface="Arial" pitchFamily="34" charset="0"/>
                          <a:ea typeface="+mn-ea"/>
                          <a:cs typeface="Arial" pitchFamily="34" charset="0"/>
                        </a:rPr>
                        <a:t>2013</a:t>
                      </a:r>
                      <a:endParaRPr lang="en-US" sz="1200" b="1" u="none" strike="noStrike" kern="1200" dirty="0">
                        <a:solidFill>
                          <a:schemeClr val="tx2">
                            <a:lumMod val="75000"/>
                          </a:schemeClr>
                        </a:solidFill>
                        <a:latin typeface="Arial" pitchFamily="34" charset="0"/>
                        <a:ea typeface="+mn-ea"/>
                        <a:cs typeface="Arial" pitchFamily="34" charset="0"/>
                      </a:endParaRPr>
                    </a:p>
                  </a:txBody>
                  <a:tcPr marL="6374" marR="6374" marT="6905" marB="0" anchor="ctr">
                    <a:solidFill>
                      <a:schemeClr val="tx2">
                        <a:lumMod val="40000"/>
                        <a:lumOff val="60000"/>
                      </a:schemeClr>
                    </a:solidFill>
                  </a:tcPr>
                </a:tc>
              </a:tr>
              <a:tr h="488414">
                <a:tc gridSpan="2">
                  <a:txBody>
                    <a:bodyPr/>
                    <a:lstStyle/>
                    <a:p>
                      <a:pPr algn="l" rtl="0" fontAlgn="t"/>
                      <a:r>
                        <a:rPr lang="en-US" sz="1200" b="1" u="none" strike="noStrike" dirty="0">
                          <a:latin typeface="Arial" pitchFamily="34" charset="0"/>
                          <a:cs typeface="Arial" pitchFamily="34" charset="0"/>
                        </a:rPr>
                        <a:t>Inflation </a:t>
                      </a:r>
                      <a:r>
                        <a:rPr lang="en-US" sz="1200" b="1" u="none" strike="noStrike" dirty="0" smtClean="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57363" marR="6374" marT="6905" marB="0" anchor="ctr">
                    <a:solidFill>
                      <a:schemeClr val="tx2">
                        <a:lumMod val="75000"/>
                      </a:schemeClr>
                    </a:solidFill>
                  </a:tcPr>
                </a:tc>
                <a:tc hMerge="1">
                  <a:txBody>
                    <a:bodyPr/>
                    <a:lstStyle/>
                    <a:p>
                      <a:endParaRPr lang="en-US"/>
                    </a:p>
                  </a:txBody>
                  <a:tcPr/>
                </a:tc>
                <a:tc>
                  <a:txBody>
                    <a:bodyPr/>
                    <a:lstStyle/>
                    <a:p>
                      <a:pPr algn="ctr" rtl="0" fontAlgn="auto">
                        <a:spcBef>
                          <a:spcPts val="0"/>
                        </a:spcBef>
                        <a:spcAft>
                          <a:spcPts val="0"/>
                        </a:spcAft>
                        <a:defRPr/>
                      </a:pPr>
                      <a:r>
                        <a:rPr lang="en-US" sz="1200" b="1" u="none" strike="noStrike" kern="1200" dirty="0" smtClean="0">
                          <a:solidFill>
                            <a:schemeClr val="bg1"/>
                          </a:solidFill>
                          <a:latin typeface="Arial" pitchFamily="34" charset="0"/>
                          <a:ea typeface="+mn-ea"/>
                          <a:cs typeface="Arial" pitchFamily="34" charset="0"/>
                        </a:rPr>
                        <a:t>2.1</a:t>
                      </a:r>
                    </a:p>
                  </a:txBody>
                  <a:tcPr marL="8787" marR="8787" marT="9524" marB="0" anchor="ctr">
                    <a:solidFill>
                      <a:schemeClr val="bg1">
                        <a:lumMod val="65000"/>
                      </a:schemeClr>
                    </a:solidFill>
                  </a:tcPr>
                </a:tc>
              </a:tr>
              <a:tr h="299489">
                <a:tc gridSpan="2">
                  <a:txBody>
                    <a:bodyPr/>
                    <a:lstStyle/>
                    <a:p>
                      <a:pPr algn="l" rtl="0" fontAlgn="t"/>
                      <a:r>
                        <a:rPr lang="en-US" sz="1200" b="1" u="none" strike="noStrike" dirty="0">
                          <a:latin typeface="Arial" pitchFamily="34" charset="0"/>
                          <a:cs typeface="Arial" pitchFamily="34" charset="0"/>
                        </a:rPr>
                        <a:t>Unemployment </a:t>
                      </a:r>
                      <a:r>
                        <a:rPr lang="en-US" sz="1200" b="1" u="none" strike="noStrike" dirty="0" smtClean="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57363" marR="6374" marT="6905" marB="0" anchor="ctr">
                    <a:solidFill>
                      <a:schemeClr val="tx2">
                        <a:lumMod val="75000"/>
                      </a:schemeClr>
                    </a:solidFill>
                  </a:tcPr>
                </a:tc>
                <a:tc hMerge="1">
                  <a:txBody>
                    <a:bodyPr/>
                    <a:lstStyle/>
                    <a:p>
                      <a:endParaRPr lang="en-US"/>
                    </a:p>
                  </a:txBody>
                  <a:tcPr/>
                </a:tc>
                <a:tc>
                  <a:txBody>
                    <a:bodyPr/>
                    <a:lstStyle/>
                    <a:p>
                      <a:pPr algn="ctr" rtl="0" fontAlgn="auto">
                        <a:spcBef>
                          <a:spcPts val="0"/>
                        </a:spcBef>
                        <a:spcAft>
                          <a:spcPts val="0"/>
                        </a:spcAft>
                        <a:defRPr/>
                      </a:pPr>
                      <a:r>
                        <a:rPr lang="en-US" sz="1200" b="1" u="none" strike="noStrike" kern="1200" dirty="0" smtClean="0">
                          <a:solidFill>
                            <a:schemeClr val="bg1"/>
                          </a:solidFill>
                          <a:latin typeface="Arial" pitchFamily="34" charset="0"/>
                          <a:ea typeface="+mn-ea"/>
                          <a:cs typeface="Arial" pitchFamily="34" charset="0"/>
                        </a:rPr>
                        <a:t>3.0</a:t>
                      </a:r>
                      <a:endParaRPr lang="en-US" sz="1200" b="1" u="none" strike="noStrike" kern="1200" dirty="0">
                        <a:solidFill>
                          <a:schemeClr val="bg1"/>
                        </a:solidFill>
                        <a:latin typeface="Arial" pitchFamily="34" charset="0"/>
                        <a:ea typeface="+mn-ea"/>
                        <a:cs typeface="Arial" pitchFamily="34" charset="0"/>
                      </a:endParaRPr>
                    </a:p>
                  </a:txBody>
                  <a:tcPr marL="8787" marR="8787" marT="9524" marB="0" anchor="ctr">
                    <a:solidFill>
                      <a:schemeClr val="bg1">
                        <a:lumMod val="65000"/>
                      </a:schemeClr>
                    </a:solidFill>
                  </a:tcPr>
                </a:tc>
              </a:tr>
              <a:tr h="296993">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u="none" strike="noStrike" dirty="0">
                          <a:latin typeface="Arial" pitchFamily="34" charset="0"/>
                          <a:cs typeface="Arial" pitchFamily="34" charset="0"/>
                        </a:rPr>
                        <a:t> </a:t>
                      </a:r>
                      <a:r>
                        <a:rPr lang="en-US" sz="1200" b="1" u="none" strike="noStrike" dirty="0" smtClean="0">
                          <a:latin typeface="Arial" pitchFamily="34" charset="0"/>
                          <a:cs typeface="Arial" pitchFamily="34" charset="0"/>
                        </a:rPr>
                        <a:t>External Trade   (RM </a:t>
                      </a:r>
                      <a:r>
                        <a:rPr lang="en-US" sz="1200" b="1" u="none" strike="noStrike" dirty="0" err="1" smtClean="0">
                          <a:latin typeface="Arial" pitchFamily="34" charset="0"/>
                          <a:cs typeface="Arial" pitchFamily="34" charset="0"/>
                        </a:rPr>
                        <a:t>bil</a:t>
                      </a:r>
                      <a:r>
                        <a:rPr lang="en-US" sz="1200" b="1" u="none" strike="noStrike" dirty="0" smtClean="0">
                          <a:latin typeface="Arial" pitchFamily="34" charset="0"/>
                          <a:cs typeface="Arial" pitchFamily="34" charset="0"/>
                        </a:rPr>
                        <a:t>)</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hMerge="1">
                  <a:txBody>
                    <a:bodyPr/>
                    <a:lstStyle/>
                    <a:p>
                      <a:pPr algn="l" fontAlgn="t"/>
                      <a:endParaRPr lang="en-US" sz="2000" b="0" i="0" u="none" strike="noStrike" dirty="0">
                        <a:solidFill>
                          <a:srgbClr val="000000"/>
                        </a:solidFill>
                        <a:latin typeface="+mn-lt"/>
                      </a:endParaRPr>
                    </a:p>
                  </a:txBody>
                  <a:tcPr marL="6905" marR="6905" marT="6905" marB="0">
                    <a:lnL>
                      <a:noFill/>
                    </a:lnL>
                    <a:lnR w="6350" cap="flat" cmpd="sng" algn="ctr">
                      <a:solidFill>
                        <a:srgbClr val="000000"/>
                      </a:solidFill>
                      <a:prstDash val="solid"/>
                      <a:round/>
                      <a:headEnd type="none" w="med" len="med"/>
                      <a:tailEnd type="none" w="med" len="med"/>
                    </a:lnR>
                    <a:lnT>
                      <a:noFill/>
                    </a:lnT>
                    <a:lnB>
                      <a:noFill/>
                    </a:lnB>
                    <a:solidFill>
                      <a:srgbClr val="4F81BD"/>
                    </a:solidFill>
                  </a:tcPr>
                </a:tc>
                <a:tc>
                  <a:txBody>
                    <a:bodyPr/>
                    <a:lstStyle/>
                    <a:p>
                      <a:pPr algn="ctr" rtl="0" fontAlgn="auto">
                        <a:spcBef>
                          <a:spcPts val="0"/>
                        </a:spcBef>
                        <a:spcAft>
                          <a:spcPts val="0"/>
                        </a:spcAft>
                        <a:defRPr/>
                      </a:pPr>
                      <a:r>
                        <a:rPr lang="en-US" sz="1200" b="1" u="none" strike="noStrike" kern="1200" dirty="0" smtClean="0">
                          <a:solidFill>
                            <a:schemeClr val="tx2">
                              <a:lumMod val="75000"/>
                            </a:schemeClr>
                          </a:solidFill>
                          <a:latin typeface="Arial" pitchFamily="34" charset="0"/>
                          <a:ea typeface="+mn-ea"/>
                          <a:cs typeface="Arial" pitchFamily="34" charset="0"/>
                        </a:rPr>
                        <a:t>2013</a:t>
                      </a:r>
                      <a:endParaRPr lang="en-US" sz="1200" b="1" u="none" strike="noStrike" kern="1200" dirty="0">
                        <a:solidFill>
                          <a:schemeClr val="tx2">
                            <a:lumMod val="75000"/>
                          </a:schemeClr>
                        </a:solidFill>
                        <a:latin typeface="Arial" pitchFamily="34" charset="0"/>
                        <a:ea typeface="+mn-ea"/>
                        <a:cs typeface="Arial" pitchFamily="34" charset="0"/>
                      </a:endParaRPr>
                    </a:p>
                  </a:txBody>
                  <a:tcPr marL="6374" marR="6374" marT="6905" marB="0" anchor="ctr">
                    <a:solidFill>
                      <a:schemeClr val="accent1">
                        <a:lumMod val="60000"/>
                        <a:lumOff val="40000"/>
                      </a:schemeClr>
                    </a:solidFill>
                  </a:tcPr>
                </a:tc>
              </a:tr>
              <a:tr h="299489">
                <a:tc>
                  <a:txBody>
                    <a:bodyPr/>
                    <a:lstStyle/>
                    <a:p>
                      <a:pPr algn="l" fontAlgn="b"/>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Exports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rtl="0" fontAlgn="auto">
                        <a:spcBef>
                          <a:spcPts val="0"/>
                        </a:spcBef>
                        <a:spcAft>
                          <a:spcPts val="0"/>
                        </a:spcAft>
                        <a:defRPr/>
                      </a:pPr>
                      <a:r>
                        <a:rPr lang="en-US" sz="1200" b="1" u="none" strike="noStrike" kern="1200" dirty="0" smtClean="0">
                          <a:solidFill>
                            <a:schemeClr val="lt1"/>
                          </a:solidFill>
                          <a:latin typeface="Arial" pitchFamily="34" charset="0"/>
                          <a:ea typeface="+mn-ea"/>
                          <a:cs typeface="Arial" pitchFamily="34" charset="0"/>
                        </a:rPr>
                        <a:t>719.8</a:t>
                      </a:r>
                      <a:endParaRPr lang="en-US" sz="1200" b="1" u="none" strike="noStrike" kern="1200" dirty="0">
                        <a:solidFill>
                          <a:schemeClr val="lt1"/>
                        </a:solidFill>
                        <a:latin typeface="Arial" pitchFamily="34" charset="0"/>
                        <a:ea typeface="+mn-ea"/>
                        <a:cs typeface="Arial" pitchFamily="34" charset="0"/>
                      </a:endParaRPr>
                    </a:p>
                  </a:txBody>
                  <a:tcPr marL="8787" marR="8787" marT="9524" marB="0" anchor="ctr">
                    <a:solidFill>
                      <a:schemeClr val="accent1">
                        <a:lumMod val="60000"/>
                        <a:lumOff val="40000"/>
                      </a:schemeClr>
                    </a:solidFill>
                  </a:tcPr>
                </a:tc>
              </a:tr>
              <a:tr h="299489">
                <a:tc>
                  <a:txBody>
                    <a:bodyPr/>
                    <a:lstStyle/>
                    <a:p>
                      <a:pPr algn="l" fontAlgn="b"/>
                      <a:r>
                        <a:rPr lang="en-US" sz="1200" b="1" u="none" strike="noStrike">
                          <a:latin typeface="Arial" pitchFamily="34" charset="0"/>
                          <a:cs typeface="Arial" pitchFamily="34" charset="0"/>
                        </a:rPr>
                        <a:t> </a:t>
                      </a:r>
                      <a:endParaRPr lang="en-US" sz="1200" b="1" i="0" u="none" strike="noStrike">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Imports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rtl="0" fontAlgn="auto">
                        <a:spcBef>
                          <a:spcPts val="0"/>
                        </a:spcBef>
                        <a:spcAft>
                          <a:spcPts val="0"/>
                        </a:spcAft>
                        <a:defRPr/>
                      </a:pPr>
                      <a:r>
                        <a:rPr lang="en-US" sz="1200" b="1" u="none" strike="noStrike" kern="1200" dirty="0" smtClean="0">
                          <a:solidFill>
                            <a:schemeClr val="lt1"/>
                          </a:solidFill>
                          <a:latin typeface="Arial" pitchFamily="34" charset="0"/>
                          <a:ea typeface="+mn-ea"/>
                          <a:cs typeface="Arial" pitchFamily="34" charset="0"/>
                        </a:rPr>
                        <a:t>649.1</a:t>
                      </a:r>
                      <a:endParaRPr lang="en-US" sz="1200" b="1" u="none" strike="noStrike" kern="1200" dirty="0">
                        <a:solidFill>
                          <a:schemeClr val="lt1"/>
                        </a:solidFill>
                        <a:latin typeface="Arial" pitchFamily="34" charset="0"/>
                        <a:ea typeface="+mn-ea"/>
                        <a:cs typeface="Arial" pitchFamily="34" charset="0"/>
                      </a:endParaRPr>
                    </a:p>
                  </a:txBody>
                  <a:tcPr marL="8787" marR="8787" marT="9524" marB="0" anchor="ctr">
                    <a:solidFill>
                      <a:schemeClr val="accent1">
                        <a:lumMod val="60000"/>
                        <a:lumOff val="40000"/>
                      </a:schemeClr>
                    </a:solidFill>
                  </a:tcPr>
                </a:tc>
              </a:tr>
              <a:tr h="529325">
                <a:tc>
                  <a:txBody>
                    <a:bodyPr/>
                    <a:lstStyle/>
                    <a:p>
                      <a:pPr algn="l" fontAlgn="b"/>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Total Trade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rtl="0" fontAlgn="auto">
                        <a:spcBef>
                          <a:spcPts val="0"/>
                        </a:spcBef>
                        <a:spcAft>
                          <a:spcPts val="0"/>
                        </a:spcAft>
                        <a:defRPr/>
                      </a:pPr>
                      <a:r>
                        <a:rPr lang="en-US" sz="1200" b="1" u="none" strike="noStrike" kern="1200" dirty="0" smtClean="0">
                          <a:solidFill>
                            <a:schemeClr val="lt1"/>
                          </a:solidFill>
                          <a:latin typeface="Arial" pitchFamily="34" charset="0"/>
                          <a:ea typeface="+mn-ea"/>
                          <a:cs typeface="Arial" pitchFamily="34" charset="0"/>
                        </a:rPr>
                        <a:t>1,368.9</a:t>
                      </a:r>
                      <a:endParaRPr lang="en-US" sz="1200" b="1" u="none" strike="noStrike" kern="1200" dirty="0">
                        <a:solidFill>
                          <a:schemeClr val="lt1"/>
                        </a:solidFill>
                        <a:latin typeface="Arial" pitchFamily="34" charset="0"/>
                        <a:ea typeface="+mn-ea"/>
                        <a:cs typeface="Arial" pitchFamily="34" charset="0"/>
                      </a:endParaRPr>
                    </a:p>
                  </a:txBody>
                  <a:tcPr marL="8787" marR="8787" marT="9524" marB="0" anchor="ctr">
                    <a:solidFill>
                      <a:schemeClr val="accent1">
                        <a:lumMod val="60000"/>
                        <a:lumOff val="40000"/>
                      </a:schemeClr>
                    </a:solidFill>
                  </a:tcPr>
                </a:tc>
              </a:tr>
              <a:tr h="299489">
                <a:tc>
                  <a:txBody>
                    <a:bodyPr/>
                    <a:lstStyle/>
                    <a:p>
                      <a:pPr algn="l" fontAlgn="b"/>
                      <a:r>
                        <a:rPr lang="en-US" sz="1200" b="1" u="none" strike="noStrike" dirty="0">
                          <a:latin typeface="Arial" pitchFamily="34" charset="0"/>
                          <a:cs typeface="Arial" pitchFamily="34" charset="0"/>
                        </a:rPr>
                        <a:t>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l" rtl="0" fontAlgn="b"/>
                      <a:r>
                        <a:rPr lang="en-US" sz="1200" b="1" u="none" strike="noStrike" dirty="0">
                          <a:latin typeface="Arial" pitchFamily="34" charset="0"/>
                          <a:cs typeface="Arial" pitchFamily="34" charset="0"/>
                        </a:rPr>
                        <a:t>Trade Balance </a:t>
                      </a:r>
                      <a:endParaRPr lang="en-US" sz="1200" b="1" i="0" u="none" strike="noStrike" dirty="0">
                        <a:solidFill>
                          <a:srgbClr val="000000"/>
                        </a:solidFill>
                        <a:latin typeface="Arial" pitchFamily="34" charset="0"/>
                        <a:cs typeface="Arial" pitchFamily="34" charset="0"/>
                      </a:endParaRPr>
                    </a:p>
                  </a:txBody>
                  <a:tcPr marL="6374" marR="6374" marT="6905" marB="0" anchor="ctr">
                    <a:solidFill>
                      <a:schemeClr val="tx2">
                        <a:lumMod val="75000"/>
                      </a:schemeClr>
                    </a:solidFill>
                  </a:tcPr>
                </a:tc>
                <a:tc>
                  <a:txBody>
                    <a:bodyPr/>
                    <a:lstStyle/>
                    <a:p>
                      <a:pPr algn="ctr" rtl="0" fontAlgn="auto">
                        <a:spcBef>
                          <a:spcPts val="0"/>
                        </a:spcBef>
                        <a:spcAft>
                          <a:spcPts val="0"/>
                        </a:spcAft>
                        <a:defRPr/>
                      </a:pPr>
                      <a:r>
                        <a:rPr lang="en-US" sz="1200" b="1" u="none" strike="noStrike" kern="1200" dirty="0" smtClean="0">
                          <a:solidFill>
                            <a:schemeClr val="lt1"/>
                          </a:solidFill>
                          <a:latin typeface="Arial" pitchFamily="34" charset="0"/>
                          <a:ea typeface="+mn-ea"/>
                          <a:cs typeface="Arial" pitchFamily="34" charset="0"/>
                        </a:rPr>
                        <a:t>70.7</a:t>
                      </a:r>
                      <a:endParaRPr lang="en-US" sz="1200" b="1" u="none" strike="noStrike" kern="1200" dirty="0">
                        <a:solidFill>
                          <a:schemeClr val="lt1"/>
                        </a:solidFill>
                        <a:latin typeface="Arial" pitchFamily="34" charset="0"/>
                        <a:ea typeface="+mn-ea"/>
                        <a:cs typeface="Arial" pitchFamily="34" charset="0"/>
                      </a:endParaRPr>
                    </a:p>
                  </a:txBody>
                  <a:tcPr marL="8787" marR="8787" marT="9524" marB="0" anchor="ctr">
                    <a:solidFill>
                      <a:schemeClr val="accent1">
                        <a:lumMod val="60000"/>
                        <a:lumOff val="40000"/>
                      </a:schemeClr>
                    </a:solidFill>
                  </a:tcPr>
                </a:tc>
              </a:tr>
              <a:tr h="296993">
                <a:tc gridSpan="2">
                  <a:txBody>
                    <a:bodyPr/>
                    <a:lstStyle/>
                    <a:p>
                      <a:pPr algn="l" rtl="0" eaLnBrk="1" fontAlgn="base" hangingPunct="1">
                        <a:spcBef>
                          <a:spcPct val="0"/>
                        </a:spcBef>
                        <a:spcAft>
                          <a:spcPct val="0"/>
                        </a:spcAft>
                      </a:pPr>
                      <a:r>
                        <a:rPr lang="en-US" sz="1200" i="1" kern="1200" dirty="0" smtClean="0">
                          <a:solidFill>
                            <a:schemeClr val="tx1"/>
                          </a:solidFill>
                          <a:latin typeface="Arial" pitchFamily="34" charset="0"/>
                          <a:ea typeface="+mn-ea"/>
                          <a:cs typeface="Arial" pitchFamily="34" charset="0"/>
                        </a:rPr>
                        <a:t>Source: Department of Statistics </a:t>
                      </a:r>
                      <a:endParaRPr lang="en-US" sz="1200" i="1" kern="1200" dirty="0">
                        <a:solidFill>
                          <a:schemeClr val="tx1"/>
                        </a:solidFill>
                        <a:latin typeface="Arial" pitchFamily="34" charset="0"/>
                        <a:ea typeface="+mn-ea"/>
                        <a:cs typeface="Arial" pitchFamily="34" charset="0"/>
                      </a:endParaRPr>
                    </a:p>
                  </a:txBody>
                  <a:tcPr marL="6374" marR="6374" marT="6905" marB="0" anchor="ctr">
                    <a:noFill/>
                  </a:tcPr>
                </a:tc>
                <a:tc hMerge="1">
                  <a:txBody>
                    <a:bodyPr/>
                    <a:lstStyle/>
                    <a:p>
                      <a:endParaRPr lang="en-US"/>
                    </a:p>
                  </a:txBody>
                  <a:tcPr/>
                </a:tc>
                <a:tc>
                  <a:txBody>
                    <a:bodyPr/>
                    <a:lstStyle/>
                    <a:p>
                      <a:pPr algn="r" rtl="0" fontAlgn="auto">
                        <a:spcBef>
                          <a:spcPts val="0"/>
                        </a:spcBef>
                        <a:spcAft>
                          <a:spcPts val="0"/>
                        </a:spcAft>
                        <a:defRPr/>
                      </a:pPr>
                      <a:endParaRPr lang="en-US" sz="1200" kern="1200" dirty="0">
                        <a:solidFill>
                          <a:schemeClr val="tx1">
                            <a:tint val="75000"/>
                          </a:schemeClr>
                        </a:solidFill>
                        <a:latin typeface="Arial" pitchFamily="34" charset="0"/>
                        <a:ea typeface="+mn-ea"/>
                        <a:cs typeface="Arial" pitchFamily="34" charset="0"/>
                      </a:endParaRPr>
                    </a:p>
                  </a:txBody>
                  <a:tcPr marL="6374" marR="6374" marT="6905" marB="0" anchor="b">
                    <a:noFill/>
                  </a:tcPr>
                </a:tc>
              </a:tr>
            </a:tbl>
          </a:graphicData>
        </a:graphic>
      </p:graphicFrame>
      <p:sp>
        <p:nvSpPr>
          <p:cNvPr id="8" name="Title 1"/>
          <p:cNvSpPr txBox="1">
            <a:spLocks/>
          </p:cNvSpPr>
          <p:nvPr/>
        </p:nvSpPr>
        <p:spPr>
          <a:xfrm>
            <a:off x="251520" y="-2738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i="1" kern="1200">
                <a:solidFill>
                  <a:srgbClr val="C00000"/>
                </a:solidFill>
                <a:latin typeface="+mj-lt"/>
                <a:ea typeface="+mj-ea"/>
                <a:cs typeface="+mj-cs"/>
              </a:defRPr>
            </a:lvl1pPr>
          </a:lstStyle>
          <a:p>
            <a:r>
              <a:rPr lang="en-US" dirty="0" smtClean="0"/>
              <a:t>Malaysia’s Economic Structure</a:t>
            </a:r>
            <a:endParaRPr lang="en-MY"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45" y="2955205"/>
            <a:ext cx="3055043" cy="344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http://www.phoenixsolar-group.com/.imaging/stk/default/teaser-opener/dms/images/business/images-entrypage/map-world-malaysia/document/map-world-malays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67" y="1038334"/>
            <a:ext cx="2737113" cy="191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35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52"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5555" y="1172225"/>
            <a:ext cx="1746485" cy="74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16">
            <a:hlinkHover r:id="" action="ppaction://noaction" highlightClick="1"/>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887243"/>
            <a:ext cx="1604222" cy="76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267443"/>
            <a:ext cx="1843330" cy="7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079399"/>
            <a:ext cx="1437591" cy="66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2497" y="5517232"/>
            <a:ext cx="1779463" cy="4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4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87628" y="3021103"/>
            <a:ext cx="1412164" cy="7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itle 2"/>
          <p:cNvSpPr txBox="1">
            <a:spLocks/>
          </p:cNvSpPr>
          <p:nvPr/>
        </p:nvSpPr>
        <p:spPr bwMode="auto">
          <a:xfrm>
            <a:off x="144016" y="188566"/>
            <a:ext cx="601216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200" b="1" i="1" dirty="0" smtClean="0">
                <a:solidFill>
                  <a:srgbClr val="C00000"/>
                </a:solidFill>
                <a:latin typeface="+mj-lt"/>
              </a:rPr>
              <a:t>MITI and agencies</a:t>
            </a:r>
            <a:endParaRPr lang="en-MY" altLang="en-US" sz="3200" b="1" i="1" dirty="0">
              <a:solidFill>
                <a:srgbClr val="C00000"/>
              </a:solidFill>
              <a:latin typeface="+mj-lt"/>
            </a:endParaRPr>
          </a:p>
        </p:txBody>
      </p:sp>
      <p:pic>
        <p:nvPicPr>
          <p:cNvPr id="26636" name="Picture 3"/>
          <p:cNvPicPr>
            <a:picLocks noChangeAspect="1" noChangeArrowheads="1"/>
          </p:cNvPicPr>
          <p:nvPr/>
        </p:nvPicPr>
        <p:blipFill>
          <a:blip r:embed="rId8">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467458" y="741412"/>
            <a:ext cx="2448657"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1030" y="1936252"/>
            <a:ext cx="2693652" cy="581510"/>
          </a:xfrm>
          <a:prstGeom prst="rect">
            <a:avLst/>
          </a:prstGeom>
        </p:spPr>
      </p:pic>
      <p:pic>
        <p:nvPicPr>
          <p:cNvPr id="31" name="Picture 2" descr="http://halalsme.com/wp-content/uploads/2013/04/HDC-logo-copyrigh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5907" y="4125686"/>
            <a:ext cx="1061917" cy="12083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www.smebank.com.my/wp-content/themes/smebank1.2/img/logo_en.png"/>
          <p:cNvPicPr>
            <a:picLocks noChangeAspect="1" noChangeArrowheads="1"/>
          </p:cNvPicPr>
          <p:nvPr/>
        </p:nvPicPr>
        <p:blipFill rotWithShape="1">
          <a:blip r:embed="rId11">
            <a:extLst>
              <a:ext uri="{28A0092B-C50C-407E-A947-70E740481C1C}">
                <a14:useLocalDpi xmlns:a14="http://schemas.microsoft.com/office/drawing/2010/main" val="0"/>
              </a:ext>
            </a:extLst>
          </a:blip>
          <a:srcRect t="16996"/>
          <a:stretch/>
        </p:blipFill>
        <p:spPr bwMode="auto">
          <a:xfrm>
            <a:off x="4860032" y="5384779"/>
            <a:ext cx="1571987" cy="7085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2" descr="C:\Users\User\Documents\Lim Mei Ying\Global Value Chain\MITI's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03368" y="2422621"/>
            <a:ext cx="2420760" cy="240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6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5" y="533830"/>
            <a:ext cx="2315065" cy="9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98277" y="541129"/>
            <a:ext cx="4834958" cy="1015663"/>
          </a:xfrm>
          <a:prstGeom prst="rect">
            <a:avLst/>
          </a:prstGeom>
        </p:spPr>
        <p:txBody>
          <a:bodyPr wrap="square">
            <a:spAutoFit/>
          </a:bodyPr>
          <a:lstStyle/>
          <a:p>
            <a:r>
              <a:rPr lang="en-MY" altLang="ja-JP" sz="2000" b="1" spc="50" dirty="0" smtClean="0">
                <a:ln w="11430"/>
                <a:solidFill>
                  <a:schemeClr val="accent5">
                    <a:lumMod val="50000"/>
                  </a:schemeClr>
                </a:solidFill>
                <a:latin typeface="Tw Cen MT Condensed" pitchFamily="34" charset="0"/>
                <a:cs typeface="Arial" pitchFamily="34" charset="0"/>
              </a:rPr>
              <a:t>Principal </a:t>
            </a:r>
            <a:r>
              <a:rPr lang="en-MY" altLang="ja-JP" sz="2000" b="1" spc="50" dirty="0">
                <a:ln w="11430"/>
                <a:solidFill>
                  <a:schemeClr val="accent5">
                    <a:lumMod val="50000"/>
                  </a:schemeClr>
                </a:solidFill>
                <a:latin typeface="Tw Cen MT Condensed" pitchFamily="34" charset="0"/>
                <a:cs typeface="Arial" pitchFamily="34" charset="0"/>
              </a:rPr>
              <a:t>agency to oversee and drive investment into the manufacturing and services sectors in Malaysia</a:t>
            </a:r>
            <a:r>
              <a:rPr lang="en-MY" altLang="ja-JP" sz="2000" b="1" spc="50" dirty="0" smtClean="0">
                <a:ln w="11430"/>
                <a:solidFill>
                  <a:schemeClr val="accent5">
                    <a:lumMod val="50000"/>
                  </a:schemeClr>
                </a:solidFill>
                <a:latin typeface="Tw Cen MT Condensed" pitchFamily="34" charset="0"/>
                <a:cs typeface="Arial" pitchFamily="34" charset="0"/>
              </a:rPr>
              <a:t>.</a:t>
            </a:r>
          </a:p>
        </p:txBody>
      </p:sp>
      <p:sp>
        <p:nvSpPr>
          <p:cNvPr id="11" name="Rectangle 10"/>
          <p:cNvSpPr/>
          <p:nvPr/>
        </p:nvSpPr>
        <p:spPr>
          <a:xfrm>
            <a:off x="203391" y="1846565"/>
            <a:ext cx="1704313" cy="646331"/>
          </a:xfrm>
          <a:prstGeom prst="rect">
            <a:avLst/>
          </a:prstGeom>
        </p:spPr>
        <p:txBody>
          <a:bodyPr wrap="none">
            <a:spAutoFit/>
          </a:bodyPr>
          <a:lstStyle/>
          <a:p>
            <a:r>
              <a:rPr lang="en-US" altLang="en-US" sz="3600" b="1" dirty="0" smtClean="0">
                <a:solidFill>
                  <a:srgbClr val="800000"/>
                </a:solidFill>
                <a:latin typeface="Tw Cen MT Condensed" pitchFamily="34" charset="0"/>
              </a:rPr>
              <a:t>Functions</a:t>
            </a:r>
            <a:endParaRPr lang="en-MY" sz="1200" dirty="0"/>
          </a:p>
        </p:txBody>
      </p:sp>
      <p:sp>
        <p:nvSpPr>
          <p:cNvPr id="13" name="Rectangle 12"/>
          <p:cNvSpPr/>
          <p:nvPr/>
        </p:nvSpPr>
        <p:spPr>
          <a:xfrm>
            <a:off x="629799" y="2460952"/>
            <a:ext cx="7686617" cy="2585323"/>
          </a:xfrm>
          <a:prstGeom prst="rect">
            <a:avLst/>
          </a:prstGeom>
        </p:spPr>
        <p:txBody>
          <a:bodyPr wrap="square">
            <a:spAutoFit/>
          </a:bodyPr>
          <a:lstStyle/>
          <a:p>
            <a:pPr marL="457200" lvl="0" indent="-457200">
              <a:buFont typeface="Arial" panose="020B0604020202020204" pitchFamily="34" charset="0"/>
              <a:buChar char="•"/>
            </a:pPr>
            <a:r>
              <a:rPr lang="en-MY" altLang="ja-JP" b="1" spc="50" dirty="0">
                <a:ln w="11430"/>
                <a:solidFill>
                  <a:srgbClr val="4BACC6">
                    <a:lumMod val="50000"/>
                  </a:srgbClr>
                </a:solidFill>
                <a:latin typeface="Tw Cen MT Condensed" pitchFamily="34" charset="0"/>
                <a:cs typeface="Arial" pitchFamily="34" charset="0"/>
              </a:rPr>
              <a:t>to promote foreign and local investments in the manufacturing and services </a:t>
            </a:r>
            <a:r>
              <a:rPr lang="en-MY" altLang="ja-JP" b="1" spc="50" dirty="0" smtClean="0">
                <a:ln w="11430"/>
                <a:solidFill>
                  <a:srgbClr val="4BACC6">
                    <a:lumMod val="50000"/>
                  </a:srgbClr>
                </a:solidFill>
                <a:latin typeface="Tw Cen MT Condensed" pitchFamily="34" charset="0"/>
                <a:cs typeface="Arial" pitchFamily="34" charset="0"/>
              </a:rPr>
              <a:t>sectors; </a:t>
            </a:r>
          </a:p>
          <a:p>
            <a:pPr marL="457200" lvl="0" indent="-457200">
              <a:buFont typeface="Arial" panose="020B0604020202020204" pitchFamily="34" charset="0"/>
              <a:buChar char="•"/>
            </a:pPr>
            <a:r>
              <a:rPr lang="en-MY" altLang="ja-JP" b="1" spc="50" dirty="0" smtClean="0">
                <a:ln w="11430"/>
                <a:solidFill>
                  <a:srgbClr val="4BACC6">
                    <a:lumMod val="50000"/>
                  </a:srgbClr>
                </a:solidFill>
                <a:latin typeface="Tw Cen MT Condensed" pitchFamily="34" charset="0"/>
                <a:cs typeface="Arial" pitchFamily="34" charset="0"/>
              </a:rPr>
              <a:t>to </a:t>
            </a:r>
            <a:r>
              <a:rPr lang="en-MY" altLang="ja-JP" b="1" spc="50" dirty="0">
                <a:ln w="11430"/>
                <a:solidFill>
                  <a:srgbClr val="4BACC6">
                    <a:lumMod val="50000"/>
                  </a:srgbClr>
                </a:solidFill>
                <a:latin typeface="Tw Cen MT Condensed" pitchFamily="34" charset="0"/>
                <a:cs typeface="Arial" pitchFamily="34" charset="0"/>
              </a:rPr>
              <a:t>undertake planning for industrial development in </a:t>
            </a:r>
            <a:r>
              <a:rPr lang="en-MY" altLang="ja-JP" b="1" spc="50" dirty="0" smtClean="0">
                <a:ln w="11430"/>
                <a:solidFill>
                  <a:srgbClr val="4BACC6">
                    <a:lumMod val="50000"/>
                  </a:srgbClr>
                </a:solidFill>
                <a:latin typeface="Tw Cen MT Condensed" pitchFamily="34" charset="0"/>
                <a:cs typeface="Arial" pitchFamily="34" charset="0"/>
              </a:rPr>
              <a:t>Malaysia; </a:t>
            </a:r>
            <a:endParaRPr lang="en-MY" altLang="ja-JP" b="1" spc="50" dirty="0">
              <a:ln w="11430"/>
              <a:solidFill>
                <a:srgbClr val="4BACC6">
                  <a:lumMod val="50000"/>
                </a:srgbClr>
              </a:solidFill>
              <a:latin typeface="Tw Cen MT Condensed" pitchFamily="34" charset="0"/>
              <a:cs typeface="Arial" pitchFamily="34" charset="0"/>
            </a:endParaRPr>
          </a:p>
          <a:p>
            <a:pPr marL="457200" lvl="0" indent="-457200">
              <a:buFont typeface="Arial" panose="020B0604020202020204" pitchFamily="34" charset="0"/>
              <a:buChar char="•"/>
            </a:pPr>
            <a:r>
              <a:rPr lang="en-MY" altLang="ja-JP" b="1" spc="50" dirty="0" smtClean="0">
                <a:ln w="11430"/>
                <a:solidFill>
                  <a:srgbClr val="4BACC6">
                    <a:lumMod val="50000"/>
                  </a:srgbClr>
                </a:solidFill>
                <a:latin typeface="Tw Cen MT Condensed" pitchFamily="34" charset="0"/>
                <a:cs typeface="Arial" pitchFamily="34" charset="0"/>
              </a:rPr>
              <a:t>to </a:t>
            </a:r>
            <a:r>
              <a:rPr lang="en-MY" altLang="ja-JP" b="1" spc="50" dirty="0">
                <a:ln w="11430"/>
                <a:solidFill>
                  <a:srgbClr val="4BACC6">
                    <a:lumMod val="50000"/>
                  </a:srgbClr>
                </a:solidFill>
                <a:latin typeface="Tw Cen MT Condensed" pitchFamily="34" charset="0"/>
                <a:cs typeface="Arial" pitchFamily="34" charset="0"/>
              </a:rPr>
              <a:t>recommend policies and strategies on industrial promotion and development to </a:t>
            </a:r>
            <a:r>
              <a:rPr lang="en-MY" altLang="ja-JP" b="1" spc="50" dirty="0" smtClean="0">
                <a:ln w="11430"/>
                <a:solidFill>
                  <a:srgbClr val="4BACC6">
                    <a:lumMod val="50000"/>
                  </a:srgbClr>
                </a:solidFill>
                <a:latin typeface="Tw Cen MT Condensed" pitchFamily="34" charset="0"/>
                <a:cs typeface="Arial" pitchFamily="34" charset="0"/>
              </a:rPr>
              <a:t>MITI; and</a:t>
            </a:r>
          </a:p>
          <a:p>
            <a:pPr marL="457200" lvl="0" indent="-457200">
              <a:buFont typeface="Arial" panose="020B0604020202020204" pitchFamily="34" charset="0"/>
              <a:buChar char="•"/>
            </a:pPr>
            <a:r>
              <a:rPr lang="en-MY" altLang="ja-JP" b="1" spc="50" dirty="0">
                <a:ln w="11430"/>
                <a:solidFill>
                  <a:srgbClr val="4BACC6">
                    <a:lumMod val="50000"/>
                  </a:srgbClr>
                </a:solidFill>
                <a:latin typeface="Tw Cen MT Condensed" pitchFamily="34" charset="0"/>
                <a:cs typeface="Arial" pitchFamily="34" charset="0"/>
              </a:rPr>
              <a:t>to evaluate applications for manufacturing licences and expatriate posts; tax incentives for manufacturing activities, tourism, R&amp;D</a:t>
            </a:r>
            <a:r>
              <a:rPr lang="en-MY" altLang="ja-JP" b="1" spc="50" dirty="0" smtClean="0">
                <a:ln w="11430"/>
                <a:solidFill>
                  <a:srgbClr val="4BACC6">
                    <a:lumMod val="50000"/>
                  </a:srgbClr>
                </a:solidFill>
                <a:latin typeface="Tw Cen MT Condensed" pitchFamily="34" charset="0"/>
                <a:cs typeface="Arial" pitchFamily="34" charset="0"/>
              </a:rPr>
              <a:t>, training </a:t>
            </a:r>
            <a:r>
              <a:rPr lang="en-MY" altLang="ja-JP" b="1" spc="50" dirty="0">
                <a:ln w="11430"/>
                <a:solidFill>
                  <a:srgbClr val="4BACC6">
                    <a:lumMod val="50000"/>
                  </a:srgbClr>
                </a:solidFill>
                <a:latin typeface="Tw Cen MT Condensed" pitchFamily="34" charset="0"/>
                <a:cs typeface="Arial" pitchFamily="34" charset="0"/>
              </a:rPr>
              <a:t>institutions and software development; and duty exemption on raw materials, components and machinery </a:t>
            </a:r>
          </a:p>
        </p:txBody>
      </p:sp>
    </p:spTree>
    <p:extLst>
      <p:ext uri="{BB962C8B-B14F-4D97-AF65-F5344CB8AC3E}">
        <p14:creationId xmlns:p14="http://schemas.microsoft.com/office/powerpoint/2010/main" val="583700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98276" y="468870"/>
            <a:ext cx="4834958" cy="769441"/>
          </a:xfrm>
          <a:prstGeom prst="rect">
            <a:avLst/>
          </a:prstGeom>
        </p:spPr>
        <p:txBody>
          <a:bodyPr wrap="square">
            <a:spAutoFit/>
          </a:bodyPr>
          <a:lstStyle/>
          <a:p>
            <a:r>
              <a:rPr lang="en-MY" altLang="ja-JP" sz="2200" b="1" spc="50" dirty="0">
                <a:ln w="11430"/>
                <a:solidFill>
                  <a:schemeClr val="accent5">
                    <a:lumMod val="50000"/>
                  </a:schemeClr>
                </a:solidFill>
                <a:latin typeface="Tw Cen MT Condensed" pitchFamily="34" charset="0"/>
                <a:cs typeface="Arial" pitchFamily="34" charset="0"/>
              </a:rPr>
              <a:t>D</a:t>
            </a:r>
            <a:r>
              <a:rPr lang="en-MY" altLang="ja-JP" sz="2200" b="1" spc="50" dirty="0" smtClean="0">
                <a:ln w="11430"/>
                <a:solidFill>
                  <a:schemeClr val="accent5">
                    <a:lumMod val="50000"/>
                  </a:schemeClr>
                </a:solidFill>
                <a:latin typeface="Tw Cen MT Condensed" pitchFamily="34" charset="0"/>
                <a:cs typeface="Arial" pitchFamily="34" charset="0"/>
              </a:rPr>
              <a:t>evelop </a:t>
            </a:r>
            <a:r>
              <a:rPr lang="en-MY" altLang="ja-JP" sz="2200" b="1" spc="50" dirty="0">
                <a:ln w="11430"/>
                <a:solidFill>
                  <a:schemeClr val="accent5">
                    <a:lumMod val="50000"/>
                  </a:schemeClr>
                </a:solidFill>
                <a:latin typeface="Tw Cen MT Condensed" pitchFamily="34" charset="0"/>
                <a:cs typeface="Arial" pitchFamily="34" charset="0"/>
              </a:rPr>
              <a:t>and promote Malaysia’s export</a:t>
            </a:r>
            <a:r>
              <a:rPr lang="en-MY" altLang="ja-JP" sz="2200" b="1" spc="50" dirty="0">
                <a:ln w="11430"/>
                <a:solidFill>
                  <a:schemeClr val="accent2">
                    <a:lumMod val="75000"/>
                  </a:schemeClr>
                </a:solidFill>
                <a:latin typeface="Tw Cen MT Condensed" pitchFamily="34" charset="0"/>
                <a:cs typeface="Arial" pitchFamily="34" charset="0"/>
              </a:rPr>
              <a:t> </a:t>
            </a:r>
            <a:r>
              <a:rPr lang="en-MY" altLang="ja-JP" sz="2200" b="1" spc="50" dirty="0">
                <a:ln w="11430"/>
                <a:solidFill>
                  <a:schemeClr val="accent5">
                    <a:lumMod val="50000"/>
                  </a:schemeClr>
                </a:solidFill>
                <a:latin typeface="Tw Cen MT Condensed" pitchFamily="34" charset="0"/>
                <a:cs typeface="Arial" pitchFamily="34" charset="0"/>
              </a:rPr>
              <a:t>to the world</a:t>
            </a:r>
            <a:endParaRPr lang="en-MY" altLang="ja-JP" sz="2200" b="1" spc="50" dirty="0" smtClean="0">
              <a:ln w="11430"/>
              <a:solidFill>
                <a:schemeClr val="accent5">
                  <a:lumMod val="50000"/>
                </a:schemeClr>
              </a:solidFill>
              <a:latin typeface="Tw Cen MT Condensed" pitchFamily="34" charset="0"/>
              <a:cs typeface="Arial" pitchFamily="34" charset="0"/>
            </a:endParaRPr>
          </a:p>
        </p:txBody>
      </p:sp>
      <p:sp>
        <p:nvSpPr>
          <p:cNvPr id="11" name="Rectangle 10"/>
          <p:cNvSpPr/>
          <p:nvPr/>
        </p:nvSpPr>
        <p:spPr>
          <a:xfrm>
            <a:off x="227690" y="1548081"/>
            <a:ext cx="1535998" cy="584775"/>
          </a:xfrm>
          <a:prstGeom prst="rect">
            <a:avLst/>
          </a:prstGeom>
        </p:spPr>
        <p:txBody>
          <a:bodyPr wrap="none">
            <a:spAutoFit/>
          </a:bodyPr>
          <a:lstStyle/>
          <a:p>
            <a:r>
              <a:rPr lang="en-US" altLang="en-US" sz="3200" b="1" dirty="0" smtClean="0">
                <a:solidFill>
                  <a:srgbClr val="800000"/>
                </a:solidFill>
                <a:latin typeface="Tw Cen MT Condensed" pitchFamily="34" charset="0"/>
              </a:rPr>
              <a:t>Functions</a:t>
            </a:r>
            <a:endParaRPr lang="en-MY" sz="1400" dirty="0"/>
          </a:p>
        </p:txBody>
      </p:sp>
      <p:sp>
        <p:nvSpPr>
          <p:cNvPr id="13" name="Rectangle 12"/>
          <p:cNvSpPr/>
          <p:nvPr/>
        </p:nvSpPr>
        <p:spPr>
          <a:xfrm>
            <a:off x="605939" y="2183373"/>
            <a:ext cx="7710477" cy="3170099"/>
          </a:xfrm>
          <a:prstGeom prst="rect">
            <a:avLst/>
          </a:prstGeom>
        </p:spPr>
        <p:txBody>
          <a:bodyPr wrap="square">
            <a:spAutoFit/>
          </a:bodyPr>
          <a:lstStyle/>
          <a:p>
            <a:pPr marL="457200" lvl="0" indent="-457200">
              <a:buFont typeface="Arial" panose="020B0604020202020204" pitchFamily="34" charset="0"/>
              <a:buChar char="•"/>
            </a:pPr>
            <a:r>
              <a:rPr lang="en-MY" altLang="ja-JP" sz="2000" b="1" spc="50" dirty="0">
                <a:ln w="11430"/>
                <a:solidFill>
                  <a:srgbClr val="4BACC6">
                    <a:lumMod val="50000"/>
                  </a:srgbClr>
                </a:solidFill>
                <a:latin typeface="Tw Cen MT Condensed" pitchFamily="34" charset="0"/>
                <a:cs typeface="Arial" pitchFamily="34" charset="0"/>
              </a:rPr>
              <a:t>To promote, assist and develop Malaysia’s external trade with </a:t>
            </a:r>
            <a:r>
              <a:rPr lang="en-MY" altLang="ja-JP" sz="2000" b="1" spc="50" dirty="0" smtClean="0">
                <a:ln w="11430"/>
                <a:solidFill>
                  <a:srgbClr val="4BACC6">
                    <a:lumMod val="50000"/>
                  </a:srgbClr>
                </a:solidFill>
                <a:latin typeface="Tw Cen MT Condensed" pitchFamily="34" charset="0"/>
                <a:cs typeface="Arial" pitchFamily="34" charset="0"/>
              </a:rPr>
              <a:t>emphasis on </a:t>
            </a:r>
            <a:r>
              <a:rPr lang="en-MY" altLang="ja-JP" sz="2000" b="1" spc="50" dirty="0">
                <a:ln w="11430"/>
                <a:solidFill>
                  <a:srgbClr val="4BACC6">
                    <a:lumMod val="50000"/>
                  </a:srgbClr>
                </a:solidFill>
                <a:latin typeface="Tw Cen MT Condensed" pitchFamily="34" charset="0"/>
                <a:cs typeface="Arial" pitchFamily="34" charset="0"/>
              </a:rPr>
              <a:t>manufactured and semi-manufactured </a:t>
            </a:r>
            <a:r>
              <a:rPr lang="en-MY" altLang="ja-JP" sz="2000" b="1" spc="50" dirty="0" smtClean="0">
                <a:ln w="11430"/>
                <a:solidFill>
                  <a:srgbClr val="4BACC6">
                    <a:lumMod val="50000"/>
                  </a:srgbClr>
                </a:solidFill>
                <a:latin typeface="Tw Cen MT Condensed" pitchFamily="34" charset="0"/>
                <a:cs typeface="Arial" pitchFamily="34" charset="0"/>
              </a:rPr>
              <a:t>products;</a:t>
            </a:r>
            <a:endParaRPr lang="en-MY" altLang="ja-JP" sz="2000" b="1" spc="50" dirty="0">
              <a:ln w="11430"/>
              <a:solidFill>
                <a:srgbClr val="4BACC6">
                  <a:lumMod val="50000"/>
                </a:srgbClr>
              </a:solidFill>
              <a:latin typeface="Tw Cen MT Condensed" pitchFamily="34" charset="0"/>
              <a:cs typeface="Arial" pitchFamily="34" charset="0"/>
            </a:endParaRPr>
          </a:p>
          <a:p>
            <a:pPr marL="457200" lvl="0" indent="-457200">
              <a:buFont typeface="Arial" panose="020B0604020202020204" pitchFamily="34" charset="0"/>
              <a:buChar char="•"/>
            </a:pPr>
            <a:r>
              <a:rPr lang="en-MY" altLang="ja-JP" sz="2000" b="1" spc="50" dirty="0">
                <a:ln w="11430"/>
                <a:solidFill>
                  <a:srgbClr val="4BACC6">
                    <a:lumMod val="50000"/>
                  </a:srgbClr>
                </a:solidFill>
                <a:latin typeface="Tw Cen MT Condensed" pitchFamily="34" charset="0"/>
                <a:cs typeface="Arial" pitchFamily="34" charset="0"/>
              </a:rPr>
              <a:t>To formulate and implement a national export marketing </a:t>
            </a:r>
            <a:r>
              <a:rPr lang="en-MY" altLang="ja-JP" sz="2000" b="1" spc="50" dirty="0" smtClean="0">
                <a:ln w="11430"/>
                <a:solidFill>
                  <a:srgbClr val="4BACC6">
                    <a:lumMod val="50000"/>
                  </a:srgbClr>
                </a:solidFill>
                <a:latin typeface="Tw Cen MT Condensed" pitchFamily="34" charset="0"/>
                <a:cs typeface="Arial" pitchFamily="34" charset="0"/>
              </a:rPr>
              <a:t>strategy;</a:t>
            </a:r>
            <a:endParaRPr lang="en-MY" altLang="ja-JP" sz="2000" b="1" spc="50" dirty="0">
              <a:ln w="11430"/>
              <a:solidFill>
                <a:srgbClr val="4BACC6">
                  <a:lumMod val="50000"/>
                </a:srgbClr>
              </a:solidFill>
              <a:latin typeface="Tw Cen MT Condensed" pitchFamily="34" charset="0"/>
              <a:cs typeface="Arial" pitchFamily="34" charset="0"/>
            </a:endParaRPr>
          </a:p>
          <a:p>
            <a:pPr marL="457200" lvl="0" indent="-457200">
              <a:buFont typeface="Arial" panose="020B0604020202020204" pitchFamily="34" charset="0"/>
              <a:buChar char="•"/>
            </a:pPr>
            <a:r>
              <a:rPr lang="en-MY" altLang="ja-JP" sz="2000" b="1" spc="50" dirty="0">
                <a:ln w="11430"/>
                <a:solidFill>
                  <a:srgbClr val="4BACC6">
                    <a:lumMod val="50000"/>
                  </a:srgbClr>
                </a:solidFill>
                <a:latin typeface="Tw Cen MT Condensed" pitchFamily="34" charset="0"/>
                <a:cs typeface="Arial" pitchFamily="34" charset="0"/>
              </a:rPr>
              <a:t>To undertake commercial intelligence and market research and create a comprehensive database of information for the improvement and development of trade</a:t>
            </a:r>
            <a:r>
              <a:rPr lang="en-MY" altLang="ja-JP" sz="2000" b="1" spc="50" dirty="0" smtClean="0">
                <a:ln w="11430"/>
                <a:solidFill>
                  <a:srgbClr val="4BACC6">
                    <a:lumMod val="50000"/>
                  </a:srgbClr>
                </a:solidFill>
                <a:latin typeface="Tw Cen MT Condensed" pitchFamily="34" charset="0"/>
                <a:cs typeface="Arial" pitchFamily="34" charset="0"/>
              </a:rPr>
              <a:t>;</a:t>
            </a:r>
          </a:p>
          <a:p>
            <a:pPr marL="457200" lvl="0" indent="-457200">
              <a:buFont typeface="Arial" panose="020B0604020202020204" pitchFamily="34" charset="0"/>
              <a:buChar char="•"/>
            </a:pPr>
            <a:r>
              <a:rPr lang="en-MY" altLang="ja-JP" sz="2000" b="1" spc="50" dirty="0">
                <a:ln w="11430"/>
                <a:solidFill>
                  <a:srgbClr val="4BACC6">
                    <a:lumMod val="50000"/>
                  </a:srgbClr>
                </a:solidFill>
                <a:latin typeface="Tw Cen MT Condensed" pitchFamily="34" charset="0"/>
                <a:cs typeface="Arial" pitchFamily="34" charset="0"/>
              </a:rPr>
              <a:t>To organise training programmes to improve the international marketing skills of the Malaysian exporters</a:t>
            </a:r>
            <a:r>
              <a:rPr lang="en-MY" altLang="ja-JP" sz="2000" b="1" spc="50" dirty="0" smtClean="0">
                <a:ln w="11430"/>
                <a:solidFill>
                  <a:srgbClr val="4BACC6">
                    <a:lumMod val="50000"/>
                  </a:srgbClr>
                </a:solidFill>
                <a:latin typeface="Tw Cen MT Condensed" pitchFamily="34" charset="0"/>
                <a:cs typeface="Arial" pitchFamily="34" charset="0"/>
              </a:rPr>
              <a:t>; and</a:t>
            </a:r>
            <a:endParaRPr lang="en-MY" altLang="ja-JP" sz="2000" b="1" spc="50" dirty="0">
              <a:ln w="11430"/>
              <a:solidFill>
                <a:srgbClr val="4BACC6">
                  <a:lumMod val="50000"/>
                </a:srgbClr>
              </a:solidFill>
              <a:latin typeface="Tw Cen MT Condensed" pitchFamily="34" charset="0"/>
              <a:cs typeface="Arial" pitchFamily="34" charset="0"/>
            </a:endParaRPr>
          </a:p>
          <a:p>
            <a:pPr marL="457200" lvl="0" indent="-457200">
              <a:buFont typeface="Arial" panose="020B0604020202020204" pitchFamily="34" charset="0"/>
              <a:buChar char="•"/>
            </a:pPr>
            <a:r>
              <a:rPr lang="en-MY" altLang="ja-JP" sz="2000" b="1" spc="50" dirty="0">
                <a:ln w="11430"/>
                <a:solidFill>
                  <a:srgbClr val="4BACC6">
                    <a:lumMod val="50000"/>
                  </a:srgbClr>
                </a:solidFill>
                <a:latin typeface="Tw Cen MT Condensed" pitchFamily="34" charset="0"/>
                <a:cs typeface="Arial" pitchFamily="34" charset="0"/>
              </a:rPr>
              <a:t>To enhance and protect Malaysia’s international trade interests </a:t>
            </a:r>
            <a:r>
              <a:rPr lang="en-MY" altLang="ja-JP" sz="2000" b="1" spc="50" dirty="0" smtClean="0">
                <a:ln w="11430"/>
                <a:solidFill>
                  <a:srgbClr val="4BACC6">
                    <a:lumMod val="50000"/>
                  </a:srgbClr>
                </a:solidFill>
                <a:latin typeface="Tw Cen MT Condensed" pitchFamily="34" charset="0"/>
                <a:cs typeface="Arial" pitchFamily="34" charset="0"/>
              </a:rPr>
              <a:t>abroad.</a:t>
            </a:r>
            <a:endParaRPr lang="en-MY" altLang="ja-JP" sz="2000" b="1" spc="50" dirty="0">
              <a:ln w="11430"/>
              <a:solidFill>
                <a:srgbClr val="4BACC6">
                  <a:lumMod val="50000"/>
                </a:srgbClr>
              </a:solidFill>
              <a:latin typeface="Tw Cen MT Condensed" pitchFamily="34" charset="0"/>
              <a:cs typeface="Arial" pitchFamily="34" charset="0"/>
            </a:endParaRPr>
          </a:p>
          <a:p>
            <a:pPr marL="457200" lvl="0" indent="-457200">
              <a:buFont typeface="Arial" panose="020B0604020202020204" pitchFamily="34" charset="0"/>
              <a:buChar char="•"/>
            </a:pPr>
            <a:endParaRPr lang="en-MY" altLang="ja-JP" sz="2000" b="1" spc="50" dirty="0">
              <a:ln w="11430"/>
              <a:solidFill>
                <a:srgbClr val="4BACC6">
                  <a:lumMod val="50000"/>
                </a:srgbClr>
              </a:solidFill>
              <a:latin typeface="Tw Cen MT Condensed" pitchFamily="34" charset="0"/>
              <a:cs typeface="Arial" pitchFamily="34" charset="0"/>
            </a:endParaRPr>
          </a:p>
        </p:txBody>
      </p:sp>
      <p:pic>
        <p:nvPicPr>
          <p:cNvPr id="8" name="Picture 16">
            <a:hlinkHover r:id="" action="ppaction://noaction" highlightClick="1"/>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799" y="459491"/>
            <a:ext cx="2587877" cy="1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8451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txBox="1">
            <a:spLocks/>
          </p:cNvSpPr>
          <p:nvPr/>
        </p:nvSpPr>
        <p:spPr bwMode="auto">
          <a:xfrm>
            <a:off x="252048" y="259433"/>
            <a:ext cx="75306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000" b="1" i="1" dirty="0" smtClean="0">
                <a:solidFill>
                  <a:srgbClr val="C00000"/>
                </a:solidFill>
                <a:latin typeface="+mj-lt"/>
              </a:rPr>
              <a:t>MITI and Agencies</a:t>
            </a:r>
            <a:r>
              <a:rPr lang="en-US" altLang="en-US" sz="3000" b="1" i="1" dirty="0">
                <a:solidFill>
                  <a:srgbClr val="C00000"/>
                </a:solidFill>
                <a:latin typeface="+mj-lt"/>
              </a:rPr>
              <a:t>’ Offices Abroad</a:t>
            </a:r>
            <a:endParaRPr lang="en-MY" altLang="en-US" sz="3000" b="1" i="1" dirty="0">
              <a:solidFill>
                <a:srgbClr val="C00000"/>
              </a:solidFill>
              <a:latin typeface="+mj-lt"/>
            </a:endParaRPr>
          </a:p>
        </p:txBody>
      </p:sp>
      <p:pic>
        <p:nvPicPr>
          <p:cNvPr id="8" name="Picture 1"/>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27136" y="1284288"/>
            <a:ext cx="8688265" cy="4953000"/>
          </a:xfrm>
          <a:prstGeom prst="rect">
            <a:avLst/>
          </a:prstGeom>
          <a:noFill/>
          <a:ln>
            <a:noFill/>
          </a:ln>
          <a:effectLst>
            <a:outerShdw blurRad="63500" sx="102000" sy="102000" algn="ctr" rotWithShape="0">
              <a:prstClr val="black">
                <a:alpha val="40000"/>
              </a:prstClr>
            </a:outerShdw>
          </a:effectLst>
          <a:extLst/>
        </p:spPr>
      </p:pic>
      <p:sp>
        <p:nvSpPr>
          <p:cNvPr id="10" name="TextBox 9"/>
          <p:cNvSpPr txBox="1"/>
          <p:nvPr/>
        </p:nvSpPr>
        <p:spPr>
          <a:xfrm>
            <a:off x="575920" y="3267075"/>
            <a:ext cx="1490601" cy="738664"/>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a:latin typeface="Arial" pitchFamily="34" charset="0"/>
                <a:cs typeface="Arial" pitchFamily="34" charset="0"/>
              </a:rPr>
              <a:t>AMERICAS</a:t>
            </a:r>
          </a:p>
          <a:p>
            <a:pPr marL="171450" indent="-171450">
              <a:buFontTx/>
              <a:buChar char="-"/>
              <a:defRPr/>
            </a:pPr>
            <a:r>
              <a:rPr lang="en-US" sz="1400" dirty="0">
                <a:latin typeface="Arial" pitchFamily="34" charset="0"/>
                <a:cs typeface="Arial" pitchFamily="34" charset="0"/>
              </a:rPr>
              <a:t>MIDA </a:t>
            </a:r>
            <a:r>
              <a:rPr lang="en-US" sz="1400" dirty="0" smtClean="0">
                <a:latin typeface="Arial" pitchFamily="34" charset="0"/>
                <a:cs typeface="Arial" pitchFamily="34" charset="0"/>
              </a:rPr>
              <a:t>(6)</a:t>
            </a:r>
            <a:endParaRPr lang="en-US" sz="1400" dirty="0">
              <a:latin typeface="Arial" pitchFamily="34" charset="0"/>
              <a:cs typeface="Arial" pitchFamily="34" charset="0"/>
            </a:endParaRPr>
          </a:p>
          <a:p>
            <a:pPr marL="171450" indent="-171450">
              <a:buFontTx/>
              <a:buChar char="-"/>
              <a:defRPr/>
            </a:pPr>
            <a:r>
              <a:rPr lang="en-US" sz="1400" dirty="0">
                <a:latin typeface="Arial" pitchFamily="34" charset="0"/>
                <a:cs typeface="Arial" pitchFamily="34" charset="0"/>
              </a:rPr>
              <a:t>MATRADE (7)</a:t>
            </a:r>
            <a:endParaRPr lang="en-MY" sz="1400" dirty="0">
              <a:latin typeface="Arial" pitchFamily="34" charset="0"/>
              <a:cs typeface="Arial" pitchFamily="34" charset="0"/>
            </a:endParaRPr>
          </a:p>
        </p:txBody>
      </p:sp>
      <p:sp>
        <p:nvSpPr>
          <p:cNvPr id="24" name="TextBox 23"/>
          <p:cNvSpPr txBox="1"/>
          <p:nvPr/>
        </p:nvSpPr>
        <p:spPr>
          <a:xfrm>
            <a:off x="6797946" y="2593975"/>
            <a:ext cx="1589987" cy="738664"/>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a:solidFill>
                  <a:schemeClr val="tx1"/>
                </a:solidFill>
                <a:latin typeface="Arial" pitchFamily="34" charset="0"/>
                <a:cs typeface="Arial" pitchFamily="34" charset="0"/>
              </a:rPr>
              <a:t>ASIA</a:t>
            </a:r>
          </a:p>
          <a:p>
            <a:pPr marL="171450" indent="-171450">
              <a:buFontTx/>
              <a:buChar char="-"/>
              <a:defRPr/>
            </a:pPr>
            <a:r>
              <a:rPr lang="en-US" sz="1400" dirty="0">
                <a:solidFill>
                  <a:schemeClr val="tx1"/>
                </a:solidFill>
                <a:latin typeface="Arial" pitchFamily="34" charset="0"/>
                <a:cs typeface="Arial" pitchFamily="34" charset="0"/>
              </a:rPr>
              <a:t>MIDA </a:t>
            </a:r>
            <a:r>
              <a:rPr lang="en-US" sz="1400" dirty="0" smtClean="0">
                <a:solidFill>
                  <a:schemeClr val="tx1"/>
                </a:solidFill>
                <a:latin typeface="Arial" pitchFamily="34" charset="0"/>
                <a:cs typeface="Arial" pitchFamily="34" charset="0"/>
              </a:rPr>
              <a:t>(10)</a:t>
            </a:r>
            <a:endParaRPr lang="en-US" sz="1400" dirty="0">
              <a:solidFill>
                <a:schemeClr val="tx1"/>
              </a:solidFill>
              <a:latin typeface="Arial" pitchFamily="34" charset="0"/>
              <a:cs typeface="Arial" pitchFamily="34" charset="0"/>
            </a:endParaRPr>
          </a:p>
          <a:p>
            <a:pPr marL="171450" indent="-171450">
              <a:buFontTx/>
              <a:buChar char="-"/>
              <a:defRPr/>
            </a:pPr>
            <a:r>
              <a:rPr lang="en-US" sz="1400" dirty="0">
                <a:solidFill>
                  <a:schemeClr val="tx1"/>
                </a:solidFill>
                <a:latin typeface="Arial" pitchFamily="34" charset="0"/>
                <a:cs typeface="Arial" pitchFamily="34" charset="0"/>
              </a:rPr>
              <a:t>MATRADE (19)</a:t>
            </a:r>
            <a:endParaRPr lang="en-MY" sz="1400" dirty="0">
              <a:solidFill>
                <a:schemeClr val="tx1"/>
              </a:solidFill>
              <a:latin typeface="Arial" pitchFamily="34" charset="0"/>
              <a:cs typeface="Arial" pitchFamily="34" charset="0"/>
            </a:endParaRPr>
          </a:p>
        </p:txBody>
      </p:sp>
      <p:sp>
        <p:nvSpPr>
          <p:cNvPr id="11" name="TextBox 10"/>
          <p:cNvSpPr txBox="1"/>
          <p:nvPr/>
        </p:nvSpPr>
        <p:spPr>
          <a:xfrm>
            <a:off x="4860706" y="3732213"/>
            <a:ext cx="1490601" cy="738664"/>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a:solidFill>
                  <a:schemeClr val="tx1"/>
                </a:solidFill>
                <a:latin typeface="Arial" pitchFamily="34" charset="0"/>
                <a:cs typeface="Arial" pitchFamily="34" charset="0"/>
              </a:rPr>
              <a:t>AFRICA</a:t>
            </a:r>
          </a:p>
          <a:p>
            <a:pPr marL="171450" indent="-171450">
              <a:buFontTx/>
              <a:buChar char="-"/>
              <a:defRPr/>
            </a:pPr>
            <a:r>
              <a:rPr lang="en-US" sz="1400" dirty="0" smtClean="0">
                <a:solidFill>
                  <a:schemeClr val="tx1"/>
                </a:solidFill>
                <a:latin typeface="Arial" pitchFamily="34" charset="0"/>
                <a:cs typeface="Arial" pitchFamily="34" charset="0"/>
              </a:rPr>
              <a:t>MIDA (1)</a:t>
            </a:r>
          </a:p>
          <a:p>
            <a:pPr marL="171450" indent="-171450">
              <a:buFontTx/>
              <a:buChar char="-"/>
              <a:defRPr/>
            </a:pPr>
            <a:r>
              <a:rPr lang="en-US" sz="1400" dirty="0" smtClean="0">
                <a:solidFill>
                  <a:schemeClr val="tx1"/>
                </a:solidFill>
                <a:latin typeface="Arial" pitchFamily="34" charset="0"/>
                <a:cs typeface="Arial" pitchFamily="34" charset="0"/>
              </a:rPr>
              <a:t>MATRADE </a:t>
            </a:r>
            <a:r>
              <a:rPr lang="en-US" sz="1400" dirty="0">
                <a:solidFill>
                  <a:schemeClr val="tx1"/>
                </a:solidFill>
                <a:latin typeface="Arial" pitchFamily="34" charset="0"/>
                <a:cs typeface="Arial" pitchFamily="34" charset="0"/>
              </a:rPr>
              <a:t>(3)</a:t>
            </a:r>
          </a:p>
        </p:txBody>
      </p:sp>
      <p:sp>
        <p:nvSpPr>
          <p:cNvPr id="12" name="TextBox 11"/>
          <p:cNvSpPr txBox="1"/>
          <p:nvPr/>
        </p:nvSpPr>
        <p:spPr>
          <a:xfrm>
            <a:off x="7354792" y="5138608"/>
            <a:ext cx="1490601" cy="738664"/>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a:solidFill>
                  <a:schemeClr val="tx1"/>
                </a:solidFill>
                <a:latin typeface="Arial" pitchFamily="34" charset="0"/>
                <a:cs typeface="Arial" pitchFamily="34" charset="0"/>
              </a:rPr>
              <a:t>AUSTRALIA</a:t>
            </a:r>
          </a:p>
          <a:p>
            <a:pPr marL="171450" indent="-171450">
              <a:buFontTx/>
              <a:buChar char="-"/>
              <a:defRPr/>
            </a:pPr>
            <a:r>
              <a:rPr lang="en-US" sz="1400" dirty="0">
                <a:solidFill>
                  <a:schemeClr val="tx1"/>
                </a:solidFill>
                <a:latin typeface="Arial" pitchFamily="34" charset="0"/>
                <a:cs typeface="Arial" pitchFamily="34" charset="0"/>
              </a:rPr>
              <a:t>MIDA (1)</a:t>
            </a:r>
          </a:p>
          <a:p>
            <a:pPr marL="171450" indent="-171450">
              <a:buFontTx/>
              <a:buChar char="-"/>
              <a:defRPr/>
            </a:pPr>
            <a:r>
              <a:rPr lang="en-US" sz="1400" dirty="0">
                <a:solidFill>
                  <a:schemeClr val="tx1"/>
                </a:solidFill>
                <a:latin typeface="Arial" pitchFamily="34" charset="0"/>
                <a:cs typeface="Arial" pitchFamily="34" charset="0"/>
              </a:rPr>
              <a:t>MATRADE (1)</a:t>
            </a:r>
            <a:endParaRPr lang="en-US" sz="1400" b="1" dirty="0">
              <a:solidFill>
                <a:schemeClr val="tx1"/>
              </a:solidFill>
              <a:latin typeface="Arial" pitchFamily="34" charset="0"/>
              <a:cs typeface="Arial" pitchFamily="34" charset="0"/>
            </a:endParaRPr>
          </a:p>
        </p:txBody>
      </p:sp>
      <p:pic>
        <p:nvPicPr>
          <p:cNvPr id="29705" name="Picture 3"/>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1188434" y="823917"/>
            <a:ext cx="244719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24061BB-590C-4BA0-977D-586E3E44BF4A}" type="slidenum">
              <a:rPr lang="en-MY" smtClean="0"/>
              <a:pPr>
                <a:defRPr/>
              </a:pPr>
              <a:t>7</a:t>
            </a:fld>
            <a:endParaRPr lang="en-MY"/>
          </a:p>
        </p:txBody>
      </p:sp>
      <p:sp>
        <p:nvSpPr>
          <p:cNvPr id="13" name="TextBox 12"/>
          <p:cNvSpPr txBox="1"/>
          <p:nvPr/>
        </p:nvSpPr>
        <p:spPr>
          <a:xfrm>
            <a:off x="3231198" y="2012950"/>
            <a:ext cx="1490601" cy="738664"/>
          </a:xfrm>
          <a:prstGeom prst="rect">
            <a:avLst/>
          </a:prstGeom>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a:solidFill>
                  <a:schemeClr val="tx1"/>
                </a:solidFill>
                <a:latin typeface="Arial" pitchFamily="34" charset="0"/>
                <a:cs typeface="Arial" pitchFamily="34" charset="0"/>
              </a:rPr>
              <a:t>EUROPE</a:t>
            </a:r>
          </a:p>
          <a:p>
            <a:pPr marL="171450" indent="-171450">
              <a:buFontTx/>
              <a:buChar char="-"/>
              <a:defRPr/>
            </a:pPr>
            <a:r>
              <a:rPr lang="en-US" sz="1400" dirty="0">
                <a:solidFill>
                  <a:schemeClr val="tx1"/>
                </a:solidFill>
                <a:latin typeface="Arial" pitchFamily="34" charset="0"/>
                <a:cs typeface="Arial" pitchFamily="34" charset="0"/>
              </a:rPr>
              <a:t>MIDA </a:t>
            </a:r>
            <a:r>
              <a:rPr lang="en-US" sz="1400" dirty="0" smtClean="0">
                <a:solidFill>
                  <a:schemeClr val="tx1"/>
                </a:solidFill>
                <a:latin typeface="Arial" pitchFamily="34" charset="0"/>
                <a:cs typeface="Arial" pitchFamily="34" charset="0"/>
              </a:rPr>
              <a:t>(6)</a:t>
            </a:r>
            <a:endParaRPr lang="en-US" sz="1400" dirty="0">
              <a:solidFill>
                <a:schemeClr val="tx1"/>
              </a:solidFill>
              <a:latin typeface="Arial" pitchFamily="34" charset="0"/>
              <a:cs typeface="Arial" pitchFamily="34" charset="0"/>
            </a:endParaRPr>
          </a:p>
          <a:p>
            <a:pPr marL="171450" indent="-171450">
              <a:buFontTx/>
              <a:buChar char="-"/>
              <a:defRPr/>
            </a:pPr>
            <a:r>
              <a:rPr lang="en-US" sz="1400" dirty="0">
                <a:solidFill>
                  <a:schemeClr val="tx1"/>
                </a:solidFill>
                <a:latin typeface="Arial" pitchFamily="34" charset="0"/>
                <a:cs typeface="Arial" pitchFamily="34" charset="0"/>
              </a:rPr>
              <a:t>MATRADE (8)</a:t>
            </a:r>
            <a:endParaRPr lang="en-MY" sz="1400" dirty="0">
              <a:solidFill>
                <a:schemeClr val="tx1"/>
              </a:solidFill>
              <a:latin typeface="Arial" pitchFamily="34" charset="0"/>
              <a:cs typeface="Arial" pitchFamily="34" charset="0"/>
            </a:endParaRPr>
          </a:p>
        </p:txBody>
      </p:sp>
      <p:sp>
        <p:nvSpPr>
          <p:cNvPr id="14" name="TextBox 13"/>
          <p:cNvSpPr txBox="1"/>
          <p:nvPr/>
        </p:nvSpPr>
        <p:spPr>
          <a:xfrm>
            <a:off x="6548364" y="3717032"/>
            <a:ext cx="1552028" cy="1384995"/>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smtClean="0">
                <a:solidFill>
                  <a:schemeClr val="tx1"/>
                </a:solidFill>
                <a:latin typeface="Arial" pitchFamily="34" charset="0"/>
                <a:cs typeface="Arial" pitchFamily="34" charset="0"/>
              </a:rPr>
              <a:t>MITI</a:t>
            </a:r>
          </a:p>
          <a:p>
            <a:pPr marL="285750" indent="-285750">
              <a:buFontTx/>
              <a:buChar char="-"/>
              <a:defRPr/>
            </a:pPr>
            <a:r>
              <a:rPr lang="en-US" sz="1400" b="1" dirty="0" smtClean="0">
                <a:solidFill>
                  <a:schemeClr val="tx1"/>
                </a:solidFill>
                <a:latin typeface="Arial" pitchFamily="34" charset="0"/>
                <a:cs typeface="Arial" pitchFamily="34" charset="0"/>
              </a:rPr>
              <a:t>BEIJING</a:t>
            </a:r>
            <a:endParaRPr lang="en-US" sz="1400" b="1" dirty="0">
              <a:solidFill>
                <a:schemeClr val="tx1"/>
              </a:solidFill>
              <a:latin typeface="Arial" pitchFamily="34" charset="0"/>
              <a:cs typeface="Arial" pitchFamily="34" charset="0"/>
            </a:endParaRPr>
          </a:p>
          <a:p>
            <a:pPr marL="285750" indent="-285750">
              <a:buFontTx/>
              <a:buChar char="-"/>
              <a:defRPr/>
            </a:pPr>
            <a:r>
              <a:rPr lang="en-US" sz="1400" b="1" dirty="0">
                <a:solidFill>
                  <a:schemeClr val="tx1"/>
                </a:solidFill>
                <a:latin typeface="Arial" pitchFamily="34" charset="0"/>
                <a:cs typeface="Arial" pitchFamily="34" charset="0"/>
              </a:rPr>
              <a:t>NEW DELHI</a:t>
            </a:r>
          </a:p>
          <a:p>
            <a:pPr marL="285750" indent="-285750">
              <a:buFontTx/>
              <a:buChar char="-"/>
              <a:defRPr/>
            </a:pPr>
            <a:r>
              <a:rPr lang="en-US" sz="1400" b="1" dirty="0">
                <a:solidFill>
                  <a:schemeClr val="tx1"/>
                </a:solidFill>
                <a:latin typeface="Arial" pitchFamily="34" charset="0"/>
                <a:cs typeface="Arial" pitchFamily="34" charset="0"/>
              </a:rPr>
              <a:t>SINGAPORE</a:t>
            </a:r>
          </a:p>
          <a:p>
            <a:pPr marL="285750" indent="-285750">
              <a:buFontTx/>
              <a:buChar char="-"/>
              <a:defRPr/>
            </a:pPr>
            <a:r>
              <a:rPr lang="en-US" sz="1400" b="1" dirty="0">
                <a:solidFill>
                  <a:schemeClr val="tx1"/>
                </a:solidFill>
                <a:latin typeface="Arial" pitchFamily="34" charset="0"/>
                <a:cs typeface="Arial" pitchFamily="34" charset="0"/>
              </a:rPr>
              <a:t>JAKARTA</a:t>
            </a:r>
          </a:p>
          <a:p>
            <a:pPr marL="285750" indent="-285750">
              <a:buFontTx/>
              <a:buChar char="-"/>
              <a:defRPr/>
            </a:pPr>
            <a:r>
              <a:rPr lang="en-US" sz="1400" b="1" dirty="0">
                <a:solidFill>
                  <a:schemeClr val="tx1"/>
                </a:solidFill>
                <a:latin typeface="Arial" pitchFamily="34" charset="0"/>
                <a:cs typeface="Arial" pitchFamily="34" charset="0"/>
              </a:rPr>
              <a:t>BANGKOK</a:t>
            </a:r>
          </a:p>
        </p:txBody>
      </p:sp>
      <p:sp>
        <p:nvSpPr>
          <p:cNvPr id="15" name="TextBox 14"/>
          <p:cNvSpPr txBox="1"/>
          <p:nvPr/>
        </p:nvSpPr>
        <p:spPr>
          <a:xfrm>
            <a:off x="2909305" y="2963307"/>
            <a:ext cx="1452642" cy="738664"/>
          </a:xfrm>
          <a:prstGeom prst="rect">
            <a:avLst/>
          </a:prstGeom>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smtClean="0">
                <a:solidFill>
                  <a:schemeClr val="tx1"/>
                </a:solidFill>
                <a:latin typeface="Arial" pitchFamily="34" charset="0"/>
                <a:cs typeface="Arial" pitchFamily="34" charset="0"/>
              </a:rPr>
              <a:t>MITI</a:t>
            </a:r>
          </a:p>
          <a:p>
            <a:pPr marL="285750" indent="-285750">
              <a:buFontTx/>
              <a:buChar char="-"/>
              <a:defRPr/>
            </a:pPr>
            <a:r>
              <a:rPr lang="en-US" sz="1400" b="1" dirty="0" smtClean="0">
                <a:solidFill>
                  <a:schemeClr val="tx1"/>
                </a:solidFill>
                <a:latin typeface="Arial" pitchFamily="34" charset="0"/>
                <a:cs typeface="Arial" pitchFamily="34" charset="0"/>
              </a:rPr>
              <a:t>GENEVA</a:t>
            </a:r>
            <a:endParaRPr lang="en-US" sz="1400" b="1" dirty="0">
              <a:solidFill>
                <a:schemeClr val="tx1"/>
              </a:solidFill>
              <a:latin typeface="Arial" pitchFamily="34" charset="0"/>
              <a:cs typeface="Arial" pitchFamily="34" charset="0"/>
            </a:endParaRPr>
          </a:p>
          <a:p>
            <a:pPr marL="285750" indent="-285750">
              <a:buFontTx/>
              <a:buChar char="-"/>
              <a:defRPr/>
            </a:pPr>
            <a:r>
              <a:rPr lang="en-US" sz="1400" b="1" dirty="0">
                <a:solidFill>
                  <a:schemeClr val="tx1"/>
                </a:solidFill>
                <a:latin typeface="Arial" pitchFamily="34" charset="0"/>
                <a:cs typeface="Arial" pitchFamily="34" charset="0"/>
              </a:rPr>
              <a:t>BRUSSELS</a:t>
            </a:r>
            <a:endParaRPr lang="en-US" sz="1400" dirty="0">
              <a:solidFill>
                <a:schemeClr val="tx1"/>
              </a:solidFill>
              <a:latin typeface="Arial" pitchFamily="34" charset="0"/>
              <a:cs typeface="Arial" pitchFamily="34" charset="0"/>
            </a:endParaRPr>
          </a:p>
        </p:txBody>
      </p:sp>
      <p:sp>
        <p:nvSpPr>
          <p:cNvPr id="16" name="TextBox 15"/>
          <p:cNvSpPr txBox="1"/>
          <p:nvPr/>
        </p:nvSpPr>
        <p:spPr>
          <a:xfrm>
            <a:off x="249182" y="2411462"/>
            <a:ext cx="2234586" cy="307777"/>
          </a:xfrm>
          <a:prstGeom prst="rect">
            <a:avLst/>
          </a:prstGeom>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1400" b="1" dirty="0" smtClean="0">
                <a:latin typeface="Arial" pitchFamily="34" charset="0"/>
                <a:cs typeface="Arial" pitchFamily="34" charset="0"/>
              </a:rPr>
              <a:t>MITI WASHINGTON </a:t>
            </a:r>
            <a:r>
              <a:rPr lang="en-US" sz="1400" b="1" dirty="0">
                <a:latin typeface="Arial" pitchFamily="34" charset="0"/>
                <a:cs typeface="Arial" pitchFamily="34" charset="0"/>
              </a:rPr>
              <a:t>D.C.</a:t>
            </a:r>
            <a:endParaRPr lang="en-MY" sz="1400" dirty="0">
              <a:latin typeface="Arial" pitchFamily="34" charset="0"/>
              <a:cs typeface="Arial" pitchFamily="34" charset="0"/>
            </a:endParaRPr>
          </a:p>
        </p:txBody>
      </p:sp>
    </p:spTree>
    <p:extLst>
      <p:ext uri="{BB962C8B-B14F-4D97-AF65-F5344CB8AC3E}">
        <p14:creationId xmlns:p14="http://schemas.microsoft.com/office/powerpoint/2010/main" val="335579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en-US" dirty="0" smtClean="0"/>
              <a:t>At MITI, services sector involves …</a:t>
            </a:r>
            <a:endParaRPr lang="en-MY" dirty="0"/>
          </a:p>
        </p:txBody>
      </p:sp>
      <p:sp>
        <p:nvSpPr>
          <p:cNvPr id="4" name="Slide Number Placeholder 3"/>
          <p:cNvSpPr>
            <a:spLocks noGrp="1"/>
          </p:cNvSpPr>
          <p:nvPr>
            <p:ph type="sldNum" sz="quarter" idx="12"/>
          </p:nvPr>
        </p:nvSpPr>
        <p:spPr/>
        <p:txBody>
          <a:bodyPr/>
          <a:lstStyle/>
          <a:p>
            <a:fld id="{C9EAC65C-972B-4C3A-AB8B-19DF15F3D8C5}" type="slidenum">
              <a:rPr lang="en-MY" smtClean="0"/>
              <a:t>8</a:t>
            </a:fld>
            <a:endParaRPr lang="en-MY" dirty="0"/>
          </a:p>
        </p:txBody>
      </p:sp>
      <p:graphicFrame>
        <p:nvGraphicFramePr>
          <p:cNvPr id="19" name="Diagram 18"/>
          <p:cNvGraphicFramePr/>
          <p:nvPr>
            <p:extLst>
              <p:ext uri="{D42A27DB-BD31-4B8C-83A1-F6EECF244321}">
                <p14:modId xmlns:p14="http://schemas.microsoft.com/office/powerpoint/2010/main" val="3370962696"/>
              </p:ext>
            </p:extLst>
          </p:nvPr>
        </p:nvGraphicFramePr>
        <p:xfrm>
          <a:off x="827584" y="1700808"/>
          <a:ext cx="74888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08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US" dirty="0" smtClean="0"/>
              <a:t>The New Economic Model…</a:t>
            </a:r>
            <a:br>
              <a:rPr lang="en-US" dirty="0" smtClean="0"/>
            </a:br>
            <a:r>
              <a:rPr lang="en-US" sz="2400" dirty="0" smtClean="0"/>
              <a:t>powering growth through Sustainability and Inclusiveness</a:t>
            </a:r>
            <a:endParaRPr lang="en-MY"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7125503"/>
              </p:ext>
            </p:extLst>
          </p:nvPr>
        </p:nvGraphicFramePr>
        <p:xfrm>
          <a:off x="4932040" y="1988840"/>
          <a:ext cx="4355976" cy="3179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9EAC65C-972B-4C3A-AB8B-19DF15F3D8C5}" type="slidenum">
              <a:rPr lang="en-MY" smtClean="0"/>
              <a:t>9</a:t>
            </a:fld>
            <a:endParaRPr lang="en-MY" dirty="0"/>
          </a:p>
        </p:txBody>
      </p:sp>
      <p:grpSp>
        <p:nvGrpSpPr>
          <p:cNvPr id="18" name="Group 17"/>
          <p:cNvGrpSpPr/>
          <p:nvPr/>
        </p:nvGrpSpPr>
        <p:grpSpPr>
          <a:xfrm>
            <a:off x="179512" y="1556792"/>
            <a:ext cx="4284476" cy="3888432"/>
            <a:chOff x="251520" y="1556792"/>
            <a:chExt cx="4284476" cy="3888432"/>
          </a:xfrm>
        </p:grpSpPr>
        <p:sp>
          <p:nvSpPr>
            <p:cNvPr id="6" name="Rectangle 5"/>
            <p:cNvSpPr/>
            <p:nvPr/>
          </p:nvSpPr>
          <p:spPr>
            <a:xfrm>
              <a:off x="251520" y="4725144"/>
              <a:ext cx="4284476" cy="7200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7" name="Rectangle 6"/>
            <p:cNvSpPr/>
            <p:nvPr/>
          </p:nvSpPr>
          <p:spPr>
            <a:xfrm>
              <a:off x="278306" y="2629016"/>
              <a:ext cx="981326" cy="19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Government Transformation Program</a:t>
              </a:r>
              <a:endParaRPr lang="en-MY" b="1" dirty="0"/>
            </a:p>
          </p:txBody>
        </p:sp>
        <p:sp>
          <p:nvSpPr>
            <p:cNvPr id="8" name="Rectangle 7"/>
            <p:cNvSpPr/>
            <p:nvPr/>
          </p:nvSpPr>
          <p:spPr>
            <a:xfrm>
              <a:off x="1862482" y="2636912"/>
              <a:ext cx="981326" cy="19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Political Transformation Program</a:t>
              </a:r>
              <a:endParaRPr lang="en-MY" b="1" dirty="0"/>
            </a:p>
          </p:txBody>
        </p:sp>
        <p:sp>
          <p:nvSpPr>
            <p:cNvPr id="9" name="Rectangle 8"/>
            <p:cNvSpPr/>
            <p:nvPr/>
          </p:nvSpPr>
          <p:spPr>
            <a:xfrm>
              <a:off x="3518666" y="2629016"/>
              <a:ext cx="981326" cy="195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Economic Transformation Program</a:t>
              </a:r>
              <a:endParaRPr lang="en-MY" b="1" dirty="0"/>
            </a:p>
          </p:txBody>
        </p:sp>
        <p:grpSp>
          <p:nvGrpSpPr>
            <p:cNvPr id="15" name="Group 14"/>
            <p:cNvGrpSpPr/>
            <p:nvPr/>
          </p:nvGrpSpPr>
          <p:grpSpPr>
            <a:xfrm>
              <a:off x="251520" y="1556792"/>
              <a:ext cx="4284476" cy="936104"/>
              <a:chOff x="251520" y="2348880"/>
              <a:chExt cx="4284476" cy="936104"/>
            </a:xfrm>
          </p:grpSpPr>
          <p:sp>
            <p:nvSpPr>
              <p:cNvPr id="10" name="Isosceles Triangle 9"/>
              <p:cNvSpPr/>
              <p:nvPr/>
            </p:nvSpPr>
            <p:spPr>
              <a:xfrm>
                <a:off x="251520" y="2348880"/>
                <a:ext cx="4284476" cy="936104"/>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grpSp>
            <p:nvGrpSpPr>
              <p:cNvPr id="14" name="Group 13"/>
              <p:cNvGrpSpPr/>
              <p:nvPr/>
            </p:nvGrpSpPr>
            <p:grpSpPr>
              <a:xfrm>
                <a:off x="825429" y="2636912"/>
                <a:ext cx="3103314" cy="648072"/>
                <a:chOff x="825429" y="1700808"/>
                <a:chExt cx="3103314" cy="648072"/>
              </a:xfrm>
            </p:grpSpPr>
            <p:sp>
              <p:nvSpPr>
                <p:cNvPr id="11" name="Rectangle 10"/>
                <p:cNvSpPr/>
                <p:nvPr/>
              </p:nvSpPr>
              <p:spPr>
                <a:xfrm>
                  <a:off x="825429" y="2010326"/>
                  <a:ext cx="3103314" cy="338554"/>
                </a:xfrm>
                <a:prstGeom prst="rect">
                  <a:avLst/>
                </a:prstGeom>
              </p:spPr>
              <p:txBody>
                <a:bodyPr wrap="square">
                  <a:spAutoFit/>
                </a:bodyPr>
                <a:lstStyle/>
                <a:p>
                  <a:pPr lvl="0" algn="ctr"/>
                  <a:r>
                    <a:rPr lang="en-US" sz="1600" dirty="0"/>
                    <a:t>(People First, Performance Now)</a:t>
                  </a:r>
                  <a:endParaRPr lang="en-MY" sz="1600" dirty="0"/>
                </a:p>
              </p:txBody>
            </p:sp>
            <p:sp>
              <p:nvSpPr>
                <p:cNvPr id="12" name="Rectangle 11"/>
                <p:cNvSpPr/>
                <p:nvPr/>
              </p:nvSpPr>
              <p:spPr>
                <a:xfrm>
                  <a:off x="1826478" y="1700808"/>
                  <a:ext cx="1045286" cy="338554"/>
                </a:xfrm>
                <a:prstGeom prst="rect">
                  <a:avLst/>
                </a:prstGeom>
              </p:spPr>
              <p:txBody>
                <a:bodyPr wrap="none">
                  <a:spAutoFit/>
                </a:bodyPr>
                <a:lstStyle/>
                <a:p>
                  <a:r>
                    <a:rPr lang="en-US" sz="1600" b="1" dirty="0"/>
                    <a:t>1Malaysia</a:t>
                  </a:r>
                  <a:endParaRPr lang="en-MY" b="1" dirty="0"/>
                </a:p>
              </p:txBody>
            </p:sp>
          </p:grpSp>
        </p:grpSp>
      </p:grpSp>
      <p:sp>
        <p:nvSpPr>
          <p:cNvPr id="13" name="Right Arrow 12"/>
          <p:cNvSpPr/>
          <p:nvPr/>
        </p:nvSpPr>
        <p:spPr>
          <a:xfrm>
            <a:off x="4572000" y="1916832"/>
            <a:ext cx="576064" cy="3456384"/>
          </a:xfrm>
          <a:prstGeom prst="rightArrow">
            <a:avLst>
              <a:gd name="adj1" fmla="val 50000"/>
              <a:gd name="adj2" fmla="val 7250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15"/>
          <p:cNvSpPr/>
          <p:nvPr/>
        </p:nvSpPr>
        <p:spPr>
          <a:xfrm>
            <a:off x="5292080" y="1916832"/>
            <a:ext cx="3600400" cy="33123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TextBox 16"/>
          <p:cNvSpPr txBox="1"/>
          <p:nvPr/>
        </p:nvSpPr>
        <p:spPr>
          <a:xfrm>
            <a:off x="5115944" y="5373216"/>
            <a:ext cx="3992560" cy="1015663"/>
          </a:xfrm>
          <a:prstGeom prst="rect">
            <a:avLst/>
          </a:prstGeom>
          <a:noFill/>
        </p:spPr>
        <p:txBody>
          <a:bodyPr wrap="square" rtlCol="0">
            <a:spAutoFit/>
          </a:bodyPr>
          <a:lstStyle/>
          <a:p>
            <a:pPr algn="ctr"/>
            <a:r>
              <a:rPr lang="en-US" sz="2000" b="1" i="1" dirty="0" smtClean="0">
                <a:solidFill>
                  <a:srgbClr val="C00000"/>
                </a:solidFill>
              </a:rPr>
              <a:t>The New Economic Model (NEM) was announced by YB Prime Minister in March 2010</a:t>
            </a:r>
            <a:endParaRPr lang="en-MY" sz="2000" b="1" i="1" dirty="0">
              <a:solidFill>
                <a:srgbClr val="C00000"/>
              </a:solidFill>
            </a:endParaRPr>
          </a:p>
        </p:txBody>
      </p:sp>
    </p:spTree>
    <p:extLst>
      <p:ext uri="{BB962C8B-B14F-4D97-AF65-F5344CB8AC3E}">
        <p14:creationId xmlns:p14="http://schemas.microsoft.com/office/powerpoint/2010/main" val="286179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8372</TotalTime>
  <Words>2322</Words>
  <Application>Microsoft Office PowerPoint</Application>
  <PresentationFormat>On-screen Show (4:3)</PresentationFormat>
  <Paragraphs>361</Paragraphs>
  <Slides>25</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Arial Black</vt:lpstr>
      <vt:lpstr>Book Antiqua</vt:lpstr>
      <vt:lpstr>Calibri</vt:lpstr>
      <vt:lpstr>Corbel</vt:lpstr>
      <vt:lpstr>Courier New</vt:lpstr>
      <vt:lpstr>Tw Cen MT Condensed</vt:lpstr>
      <vt:lpstr>Wingdings</vt:lpstr>
      <vt:lpstr>Office Theme</vt:lpstr>
      <vt:lpstr>Sustainable Economic Growth through Development in Professional Services Sub-Sectors</vt:lpstr>
      <vt:lpstr>Contents </vt:lpstr>
      <vt:lpstr>PowerPoint Presentation</vt:lpstr>
      <vt:lpstr>PowerPoint Presentation</vt:lpstr>
      <vt:lpstr>PowerPoint Presentation</vt:lpstr>
      <vt:lpstr>PowerPoint Presentation</vt:lpstr>
      <vt:lpstr>PowerPoint Presentation</vt:lpstr>
      <vt:lpstr>At MITI, services sector involves …</vt:lpstr>
      <vt:lpstr>The New Economic Model… powering growth through Sustainability and Inclusiveness</vt:lpstr>
      <vt:lpstr>Sustainable Economic Growth… through Economic Transformation Program (ETP)</vt:lpstr>
      <vt:lpstr>Strategic Reform Initiatives as Enablers… to ensure competitiveness</vt:lpstr>
      <vt:lpstr>PowerPoint Presentation</vt:lpstr>
      <vt:lpstr>Success stories, testimonials and references …</vt:lpstr>
      <vt:lpstr>Success stories, testimonials and references …</vt:lpstr>
      <vt:lpstr>Success stories, testimonials and references …</vt:lpstr>
      <vt:lpstr>Success stories from InvestKL</vt:lpstr>
      <vt:lpstr>PowerPoint Presentation</vt:lpstr>
      <vt:lpstr>PowerPoint Presentation</vt:lpstr>
      <vt:lpstr>The Professional Services include …</vt:lpstr>
      <vt:lpstr>Professional Services… support business and trade in other sectors</vt:lpstr>
      <vt:lpstr>Professional Services .. share common characteristics</vt:lpstr>
      <vt:lpstr>Professional Services… major global industry trends</vt:lpstr>
      <vt:lpstr>Challenges for the services sector ....</vt:lpstr>
      <vt:lpstr>Way forward for Malaysia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E&amp;E Roadmap</dc:title>
  <dc:creator>Sharbanom Abu Bakar</dc:creator>
  <cp:lastModifiedBy>User</cp:lastModifiedBy>
  <cp:revision>182</cp:revision>
  <cp:lastPrinted>2014-06-17T02:12:39Z</cp:lastPrinted>
  <dcterms:created xsi:type="dcterms:W3CDTF">2013-03-16T13:44:50Z</dcterms:created>
  <dcterms:modified xsi:type="dcterms:W3CDTF">2014-06-17T08:21:33Z</dcterms:modified>
</cp:coreProperties>
</file>